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82" r:id="rId4"/>
    <p:sldId id="287" r:id="rId5"/>
    <p:sldId id="283" r:id="rId6"/>
    <p:sldId id="257" r:id="rId7"/>
    <p:sldId id="258" r:id="rId8"/>
    <p:sldId id="259" r:id="rId9"/>
    <p:sldId id="260" r:id="rId10"/>
    <p:sldId id="261" r:id="rId11"/>
    <p:sldId id="262"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 id="286"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5CE06-A9DA-4611-A3F5-3EFB8DCA76F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82B5C6-0C1B-4AAB-BF78-9A13660B89B3}">
      <dgm:prSet/>
      <dgm:spPr/>
      <dgm:t>
        <a:bodyPr/>
        <a:lstStyle/>
        <a:p>
          <a:pPr>
            <a:lnSpc>
              <a:spcPct val="100000"/>
            </a:lnSpc>
          </a:pPr>
          <a:r>
            <a:rPr lang="en-GB"/>
            <a:t>Students love robots</a:t>
          </a:r>
          <a:endParaRPr lang="en-US"/>
        </a:p>
      </dgm:t>
    </dgm:pt>
    <dgm:pt modelId="{87190812-552D-40BB-89C1-CFD19FA55E77}" type="parTrans" cxnId="{81C9A673-FA15-4862-86C0-6F7C5F4596CE}">
      <dgm:prSet/>
      <dgm:spPr/>
      <dgm:t>
        <a:bodyPr/>
        <a:lstStyle/>
        <a:p>
          <a:endParaRPr lang="en-US"/>
        </a:p>
      </dgm:t>
    </dgm:pt>
    <dgm:pt modelId="{5DE3C15D-3937-4087-891B-82A2B0F3E74D}" type="sibTrans" cxnId="{81C9A673-FA15-4862-86C0-6F7C5F4596CE}">
      <dgm:prSet/>
      <dgm:spPr/>
      <dgm:t>
        <a:bodyPr/>
        <a:lstStyle/>
        <a:p>
          <a:pPr>
            <a:lnSpc>
              <a:spcPct val="100000"/>
            </a:lnSpc>
          </a:pPr>
          <a:endParaRPr lang="en-US"/>
        </a:p>
      </dgm:t>
    </dgm:pt>
    <dgm:pt modelId="{7E853CF6-83FA-4B26-BDDA-EE7800C19B5B}">
      <dgm:prSet/>
      <dgm:spPr/>
      <dgm:t>
        <a:bodyPr/>
        <a:lstStyle/>
        <a:p>
          <a:pPr>
            <a:lnSpc>
              <a:spcPct val="100000"/>
            </a:lnSpc>
          </a:pPr>
          <a:r>
            <a:rPr lang="en-GB"/>
            <a:t>Programming is hard to start</a:t>
          </a:r>
          <a:endParaRPr lang="en-US"/>
        </a:p>
      </dgm:t>
    </dgm:pt>
    <dgm:pt modelId="{1673FE23-92B3-45D5-A46F-25C6DBE6B7B0}" type="parTrans" cxnId="{BA6096B9-07DC-4F17-95F5-3B28B296BC57}">
      <dgm:prSet/>
      <dgm:spPr/>
      <dgm:t>
        <a:bodyPr/>
        <a:lstStyle/>
        <a:p>
          <a:endParaRPr lang="en-US"/>
        </a:p>
      </dgm:t>
    </dgm:pt>
    <dgm:pt modelId="{64BC23A8-BBA7-4366-B108-CD257AECE687}" type="sibTrans" cxnId="{BA6096B9-07DC-4F17-95F5-3B28B296BC57}">
      <dgm:prSet/>
      <dgm:spPr/>
      <dgm:t>
        <a:bodyPr/>
        <a:lstStyle/>
        <a:p>
          <a:pPr>
            <a:lnSpc>
              <a:spcPct val="100000"/>
            </a:lnSpc>
          </a:pPr>
          <a:endParaRPr lang="en-US"/>
        </a:p>
      </dgm:t>
    </dgm:pt>
    <dgm:pt modelId="{97E64D43-74F1-4F4B-8C3B-80E977A6D41D}">
      <dgm:prSet/>
      <dgm:spPr/>
      <dgm:t>
        <a:bodyPr/>
        <a:lstStyle/>
        <a:p>
          <a:pPr>
            <a:lnSpc>
              <a:spcPct val="100000"/>
            </a:lnSpc>
          </a:pPr>
          <a:r>
            <a:rPr lang="en-GB"/>
            <a:t>Schools have restricted computing environment</a:t>
          </a:r>
          <a:endParaRPr lang="en-US"/>
        </a:p>
      </dgm:t>
    </dgm:pt>
    <dgm:pt modelId="{E7D63D62-215E-4F91-98C7-1739251ACE9D}" type="parTrans" cxnId="{145DBCD1-68B4-4372-99EE-6625B5B968D8}">
      <dgm:prSet/>
      <dgm:spPr/>
      <dgm:t>
        <a:bodyPr/>
        <a:lstStyle/>
        <a:p>
          <a:endParaRPr lang="en-US"/>
        </a:p>
      </dgm:t>
    </dgm:pt>
    <dgm:pt modelId="{05B79BEF-87E0-4FC7-BF78-3C7274FC48DD}" type="sibTrans" cxnId="{145DBCD1-68B4-4372-99EE-6625B5B968D8}">
      <dgm:prSet/>
      <dgm:spPr/>
      <dgm:t>
        <a:bodyPr/>
        <a:lstStyle/>
        <a:p>
          <a:pPr>
            <a:lnSpc>
              <a:spcPct val="100000"/>
            </a:lnSpc>
          </a:pPr>
          <a:endParaRPr lang="en-US"/>
        </a:p>
      </dgm:t>
    </dgm:pt>
    <dgm:pt modelId="{4A9BC0CB-42DB-494A-A572-5125C76A9321}">
      <dgm:prSet/>
      <dgm:spPr/>
      <dgm:t>
        <a:bodyPr/>
        <a:lstStyle/>
        <a:p>
          <a:pPr>
            <a:lnSpc>
              <a:spcPct val="100000"/>
            </a:lnSpc>
          </a:pPr>
          <a:r>
            <a:rPr lang="en-GB" b="0"/>
            <a:t>Non of the existed similar platforms </a:t>
          </a:r>
          <a:r>
            <a:rPr lang="en-GB" b="0">
              <a:latin typeface="Calibri Light" panose="020F0302020204030204"/>
            </a:rPr>
            <a:t>(e.g. scratch) has</a:t>
          </a:r>
          <a:r>
            <a:rPr lang="en-GB" b="0"/>
            <a:t> interaction with hardware</a:t>
          </a:r>
          <a:endParaRPr lang="en-US" b="0"/>
        </a:p>
      </dgm:t>
    </dgm:pt>
    <dgm:pt modelId="{781F6565-0916-49DC-AC72-95D2AE3D224F}" type="parTrans" cxnId="{282FB31B-D949-47B5-9E7B-3B229EB41704}">
      <dgm:prSet/>
      <dgm:spPr/>
      <dgm:t>
        <a:bodyPr/>
        <a:lstStyle/>
        <a:p>
          <a:endParaRPr lang="en-US"/>
        </a:p>
      </dgm:t>
    </dgm:pt>
    <dgm:pt modelId="{EDE41DE7-6700-42F5-9FDF-CF1E2697CA05}" type="sibTrans" cxnId="{282FB31B-D949-47B5-9E7B-3B229EB41704}">
      <dgm:prSet/>
      <dgm:spPr/>
      <dgm:t>
        <a:bodyPr/>
        <a:lstStyle/>
        <a:p>
          <a:endParaRPr lang="en-US"/>
        </a:p>
      </dgm:t>
    </dgm:pt>
    <dgm:pt modelId="{74EC6DF3-5F2F-4E20-9989-0AAED7707C74}" type="pres">
      <dgm:prSet presAssocID="{CE75CE06-A9DA-4611-A3F5-3EFB8DCA76F4}" presName="root" presStyleCnt="0">
        <dgm:presLayoutVars>
          <dgm:dir/>
          <dgm:resizeHandles val="exact"/>
        </dgm:presLayoutVars>
      </dgm:prSet>
      <dgm:spPr/>
    </dgm:pt>
    <dgm:pt modelId="{42542DBE-43F4-48A6-BC50-CBF131049351}" type="pres">
      <dgm:prSet presAssocID="{CE75CE06-A9DA-4611-A3F5-3EFB8DCA76F4}" presName="container" presStyleCnt="0">
        <dgm:presLayoutVars>
          <dgm:dir/>
          <dgm:resizeHandles val="exact"/>
        </dgm:presLayoutVars>
      </dgm:prSet>
      <dgm:spPr/>
    </dgm:pt>
    <dgm:pt modelId="{AD52CE1B-C23A-4DC1-A38D-69D6B2F61906}" type="pres">
      <dgm:prSet presAssocID="{D982B5C6-0C1B-4AAB-BF78-9A13660B89B3}" presName="compNode" presStyleCnt="0"/>
      <dgm:spPr/>
    </dgm:pt>
    <dgm:pt modelId="{F4BF36C1-3A8B-4667-955F-315DC7387E40}" type="pres">
      <dgm:prSet presAssocID="{D982B5C6-0C1B-4AAB-BF78-9A13660B89B3}" presName="iconBgRect" presStyleLbl="bgShp" presStyleIdx="0" presStyleCnt="4"/>
      <dgm:spPr/>
    </dgm:pt>
    <dgm:pt modelId="{E4EE92DC-3781-4AF0-8ED0-018B830D318C}" type="pres">
      <dgm:prSet presAssocID="{D982B5C6-0C1B-4AAB-BF78-9A13660B89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8B3F12C3-3938-4EBB-9252-03751194B1CB}" type="pres">
      <dgm:prSet presAssocID="{D982B5C6-0C1B-4AAB-BF78-9A13660B89B3}" presName="spaceRect" presStyleCnt="0"/>
      <dgm:spPr/>
    </dgm:pt>
    <dgm:pt modelId="{876B263C-47AB-4D18-B994-86E5D38D7DA8}" type="pres">
      <dgm:prSet presAssocID="{D982B5C6-0C1B-4AAB-BF78-9A13660B89B3}" presName="textRect" presStyleLbl="revTx" presStyleIdx="0" presStyleCnt="4">
        <dgm:presLayoutVars>
          <dgm:chMax val="1"/>
          <dgm:chPref val="1"/>
        </dgm:presLayoutVars>
      </dgm:prSet>
      <dgm:spPr/>
    </dgm:pt>
    <dgm:pt modelId="{EDAD4800-FDA4-4C20-9FE6-81CF7BE563BF}" type="pres">
      <dgm:prSet presAssocID="{5DE3C15D-3937-4087-891B-82A2B0F3E74D}" presName="sibTrans" presStyleLbl="sibTrans2D1" presStyleIdx="0" presStyleCnt="0"/>
      <dgm:spPr/>
    </dgm:pt>
    <dgm:pt modelId="{9C6EA37E-0604-4983-A770-19F894CE79BE}" type="pres">
      <dgm:prSet presAssocID="{7E853CF6-83FA-4B26-BDDA-EE7800C19B5B}" presName="compNode" presStyleCnt="0"/>
      <dgm:spPr/>
    </dgm:pt>
    <dgm:pt modelId="{F30A2E83-0B95-4F74-BDE4-1581351E8446}" type="pres">
      <dgm:prSet presAssocID="{7E853CF6-83FA-4B26-BDDA-EE7800C19B5B}" presName="iconBgRect" presStyleLbl="bgShp" presStyleIdx="1" presStyleCnt="4"/>
      <dgm:spPr/>
    </dgm:pt>
    <dgm:pt modelId="{15A10F5B-BF5D-483F-A953-C3F59949420B}" type="pres">
      <dgm:prSet presAssocID="{7E853CF6-83FA-4B26-BDDA-EE7800C19B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8FC993D-B027-4BED-81E2-EE5984655460}" type="pres">
      <dgm:prSet presAssocID="{7E853CF6-83FA-4B26-BDDA-EE7800C19B5B}" presName="spaceRect" presStyleCnt="0"/>
      <dgm:spPr/>
    </dgm:pt>
    <dgm:pt modelId="{47FE6A61-5F6C-4A07-934A-99715D16FE1C}" type="pres">
      <dgm:prSet presAssocID="{7E853CF6-83FA-4B26-BDDA-EE7800C19B5B}" presName="textRect" presStyleLbl="revTx" presStyleIdx="1" presStyleCnt="4">
        <dgm:presLayoutVars>
          <dgm:chMax val="1"/>
          <dgm:chPref val="1"/>
        </dgm:presLayoutVars>
      </dgm:prSet>
      <dgm:spPr/>
    </dgm:pt>
    <dgm:pt modelId="{94697668-88F6-4FEA-9441-A833D3B41BE9}" type="pres">
      <dgm:prSet presAssocID="{64BC23A8-BBA7-4366-B108-CD257AECE687}" presName="sibTrans" presStyleLbl="sibTrans2D1" presStyleIdx="0" presStyleCnt="0"/>
      <dgm:spPr/>
    </dgm:pt>
    <dgm:pt modelId="{EADB5405-638A-404D-BC10-4A4ED0D85222}" type="pres">
      <dgm:prSet presAssocID="{97E64D43-74F1-4F4B-8C3B-80E977A6D41D}" presName="compNode" presStyleCnt="0"/>
      <dgm:spPr/>
    </dgm:pt>
    <dgm:pt modelId="{2D59D006-D8F5-425C-BA56-4FFEFF699225}" type="pres">
      <dgm:prSet presAssocID="{97E64D43-74F1-4F4B-8C3B-80E977A6D41D}" presName="iconBgRect" presStyleLbl="bgShp" presStyleIdx="2" presStyleCnt="4"/>
      <dgm:spPr/>
    </dgm:pt>
    <dgm:pt modelId="{AEC1ACB4-F489-4066-AFB7-AEDB654E6C6B}" type="pres">
      <dgm:prSet presAssocID="{97E64D43-74F1-4F4B-8C3B-80E977A6D4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051D9DA0-54D4-4C94-B201-65B9200D9924}" type="pres">
      <dgm:prSet presAssocID="{97E64D43-74F1-4F4B-8C3B-80E977A6D41D}" presName="spaceRect" presStyleCnt="0"/>
      <dgm:spPr/>
    </dgm:pt>
    <dgm:pt modelId="{3FD93371-B110-4C7C-ABC1-90F0075FD7C3}" type="pres">
      <dgm:prSet presAssocID="{97E64D43-74F1-4F4B-8C3B-80E977A6D41D}" presName="textRect" presStyleLbl="revTx" presStyleIdx="2" presStyleCnt="4">
        <dgm:presLayoutVars>
          <dgm:chMax val="1"/>
          <dgm:chPref val="1"/>
        </dgm:presLayoutVars>
      </dgm:prSet>
      <dgm:spPr/>
    </dgm:pt>
    <dgm:pt modelId="{A7BEF29B-1833-4109-855C-F156B34F00F0}" type="pres">
      <dgm:prSet presAssocID="{05B79BEF-87E0-4FC7-BF78-3C7274FC48DD}" presName="sibTrans" presStyleLbl="sibTrans2D1" presStyleIdx="0" presStyleCnt="0"/>
      <dgm:spPr/>
    </dgm:pt>
    <dgm:pt modelId="{D3B1F3D2-A380-4826-8073-C3879F7B6B45}" type="pres">
      <dgm:prSet presAssocID="{4A9BC0CB-42DB-494A-A572-5125C76A9321}" presName="compNode" presStyleCnt="0"/>
      <dgm:spPr/>
    </dgm:pt>
    <dgm:pt modelId="{4D4228C3-299F-4DFB-9569-073BDCAC78DE}" type="pres">
      <dgm:prSet presAssocID="{4A9BC0CB-42DB-494A-A572-5125C76A9321}" presName="iconBgRect" presStyleLbl="bgShp" presStyleIdx="3" presStyleCnt="4"/>
      <dgm:spPr/>
    </dgm:pt>
    <dgm:pt modelId="{9BFD2270-1980-420E-BE8B-5BB69D9F266E}" type="pres">
      <dgm:prSet presAssocID="{4A9BC0CB-42DB-494A-A572-5125C76A932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2DAF95DB-4B41-4F1C-AB3E-92EE7C2B970D}" type="pres">
      <dgm:prSet presAssocID="{4A9BC0CB-42DB-494A-A572-5125C76A9321}" presName="spaceRect" presStyleCnt="0"/>
      <dgm:spPr/>
    </dgm:pt>
    <dgm:pt modelId="{2C74BE63-893C-422E-8485-382697CFB1C6}" type="pres">
      <dgm:prSet presAssocID="{4A9BC0CB-42DB-494A-A572-5125C76A9321}" presName="textRect" presStyleLbl="revTx" presStyleIdx="3" presStyleCnt="4">
        <dgm:presLayoutVars>
          <dgm:chMax val="1"/>
          <dgm:chPref val="1"/>
        </dgm:presLayoutVars>
      </dgm:prSet>
      <dgm:spPr/>
    </dgm:pt>
  </dgm:ptLst>
  <dgm:cxnLst>
    <dgm:cxn modelId="{163BC516-CE5C-4677-8A64-A3C0539FBAE2}" type="presOf" srcId="{97E64D43-74F1-4F4B-8C3B-80E977A6D41D}" destId="{3FD93371-B110-4C7C-ABC1-90F0075FD7C3}" srcOrd="0" destOrd="0" presId="urn:microsoft.com/office/officeart/2018/2/layout/IconCircleList"/>
    <dgm:cxn modelId="{282FB31B-D949-47B5-9E7B-3B229EB41704}" srcId="{CE75CE06-A9DA-4611-A3F5-3EFB8DCA76F4}" destId="{4A9BC0CB-42DB-494A-A572-5125C76A9321}" srcOrd="3" destOrd="0" parTransId="{781F6565-0916-49DC-AC72-95D2AE3D224F}" sibTransId="{EDE41DE7-6700-42F5-9FDF-CF1E2697CA05}"/>
    <dgm:cxn modelId="{D751863E-02E2-4C68-B5D7-36E6227B0FE4}" type="presOf" srcId="{64BC23A8-BBA7-4366-B108-CD257AECE687}" destId="{94697668-88F6-4FEA-9441-A833D3B41BE9}" srcOrd="0" destOrd="0" presId="urn:microsoft.com/office/officeart/2018/2/layout/IconCircleList"/>
    <dgm:cxn modelId="{81C9A673-FA15-4862-86C0-6F7C5F4596CE}" srcId="{CE75CE06-A9DA-4611-A3F5-3EFB8DCA76F4}" destId="{D982B5C6-0C1B-4AAB-BF78-9A13660B89B3}" srcOrd="0" destOrd="0" parTransId="{87190812-552D-40BB-89C1-CFD19FA55E77}" sibTransId="{5DE3C15D-3937-4087-891B-82A2B0F3E74D}"/>
    <dgm:cxn modelId="{F9B73F84-EC47-4B0A-A4AE-A5ADD26B0C66}" type="presOf" srcId="{05B79BEF-87E0-4FC7-BF78-3C7274FC48DD}" destId="{A7BEF29B-1833-4109-855C-F156B34F00F0}" srcOrd="0" destOrd="0" presId="urn:microsoft.com/office/officeart/2018/2/layout/IconCircleList"/>
    <dgm:cxn modelId="{954EF886-0314-4E2E-A4DE-61DA8A916FF5}" type="presOf" srcId="{CE75CE06-A9DA-4611-A3F5-3EFB8DCA76F4}" destId="{74EC6DF3-5F2F-4E20-9989-0AAED7707C74}" srcOrd="0" destOrd="0" presId="urn:microsoft.com/office/officeart/2018/2/layout/IconCircleList"/>
    <dgm:cxn modelId="{21901587-336A-481F-AC97-F0B8DBE33686}" type="presOf" srcId="{4A9BC0CB-42DB-494A-A572-5125C76A9321}" destId="{2C74BE63-893C-422E-8485-382697CFB1C6}" srcOrd="0" destOrd="0" presId="urn:microsoft.com/office/officeart/2018/2/layout/IconCircleList"/>
    <dgm:cxn modelId="{BA6096B9-07DC-4F17-95F5-3B28B296BC57}" srcId="{CE75CE06-A9DA-4611-A3F5-3EFB8DCA76F4}" destId="{7E853CF6-83FA-4B26-BDDA-EE7800C19B5B}" srcOrd="1" destOrd="0" parTransId="{1673FE23-92B3-45D5-A46F-25C6DBE6B7B0}" sibTransId="{64BC23A8-BBA7-4366-B108-CD257AECE687}"/>
    <dgm:cxn modelId="{AA2103C5-2DA4-4B0E-AF5A-595E0B114B3E}" type="presOf" srcId="{5DE3C15D-3937-4087-891B-82A2B0F3E74D}" destId="{EDAD4800-FDA4-4C20-9FE6-81CF7BE563BF}" srcOrd="0" destOrd="0" presId="urn:microsoft.com/office/officeart/2018/2/layout/IconCircleList"/>
    <dgm:cxn modelId="{145DBCD1-68B4-4372-99EE-6625B5B968D8}" srcId="{CE75CE06-A9DA-4611-A3F5-3EFB8DCA76F4}" destId="{97E64D43-74F1-4F4B-8C3B-80E977A6D41D}" srcOrd="2" destOrd="0" parTransId="{E7D63D62-215E-4F91-98C7-1739251ACE9D}" sibTransId="{05B79BEF-87E0-4FC7-BF78-3C7274FC48DD}"/>
    <dgm:cxn modelId="{0782ECE7-E46D-4359-B17F-48ABC0AFAD2F}" type="presOf" srcId="{D982B5C6-0C1B-4AAB-BF78-9A13660B89B3}" destId="{876B263C-47AB-4D18-B994-86E5D38D7DA8}" srcOrd="0" destOrd="0" presId="urn:microsoft.com/office/officeart/2018/2/layout/IconCircleList"/>
    <dgm:cxn modelId="{A6748BE9-42CA-41A7-BC5D-FA7FC5938B4A}" type="presOf" srcId="{7E853CF6-83FA-4B26-BDDA-EE7800C19B5B}" destId="{47FE6A61-5F6C-4A07-934A-99715D16FE1C}" srcOrd="0" destOrd="0" presId="urn:microsoft.com/office/officeart/2018/2/layout/IconCircleList"/>
    <dgm:cxn modelId="{2E9802EA-A1B5-420C-81CA-2DD4F4614C65}" type="presParOf" srcId="{74EC6DF3-5F2F-4E20-9989-0AAED7707C74}" destId="{42542DBE-43F4-48A6-BC50-CBF131049351}" srcOrd="0" destOrd="0" presId="urn:microsoft.com/office/officeart/2018/2/layout/IconCircleList"/>
    <dgm:cxn modelId="{DFD4BADD-4293-4EC5-A242-F646F2AF2AD6}" type="presParOf" srcId="{42542DBE-43F4-48A6-BC50-CBF131049351}" destId="{AD52CE1B-C23A-4DC1-A38D-69D6B2F61906}" srcOrd="0" destOrd="0" presId="urn:microsoft.com/office/officeart/2018/2/layout/IconCircleList"/>
    <dgm:cxn modelId="{7F715C07-1C6B-460C-A37E-1AD09C596A23}" type="presParOf" srcId="{AD52CE1B-C23A-4DC1-A38D-69D6B2F61906}" destId="{F4BF36C1-3A8B-4667-955F-315DC7387E40}" srcOrd="0" destOrd="0" presId="urn:microsoft.com/office/officeart/2018/2/layout/IconCircleList"/>
    <dgm:cxn modelId="{63EB7382-AFB6-41C6-914C-45D07E3653C7}" type="presParOf" srcId="{AD52CE1B-C23A-4DC1-A38D-69D6B2F61906}" destId="{E4EE92DC-3781-4AF0-8ED0-018B830D318C}" srcOrd="1" destOrd="0" presId="urn:microsoft.com/office/officeart/2018/2/layout/IconCircleList"/>
    <dgm:cxn modelId="{CF9A6EFA-3DDF-4A81-86B8-526188130682}" type="presParOf" srcId="{AD52CE1B-C23A-4DC1-A38D-69D6B2F61906}" destId="{8B3F12C3-3938-4EBB-9252-03751194B1CB}" srcOrd="2" destOrd="0" presId="urn:microsoft.com/office/officeart/2018/2/layout/IconCircleList"/>
    <dgm:cxn modelId="{BBDEFD31-9EA4-45E2-B747-C89134B72587}" type="presParOf" srcId="{AD52CE1B-C23A-4DC1-A38D-69D6B2F61906}" destId="{876B263C-47AB-4D18-B994-86E5D38D7DA8}" srcOrd="3" destOrd="0" presId="urn:microsoft.com/office/officeart/2018/2/layout/IconCircleList"/>
    <dgm:cxn modelId="{B271BC45-A518-40CB-BB27-955C93179A98}" type="presParOf" srcId="{42542DBE-43F4-48A6-BC50-CBF131049351}" destId="{EDAD4800-FDA4-4C20-9FE6-81CF7BE563BF}" srcOrd="1" destOrd="0" presId="urn:microsoft.com/office/officeart/2018/2/layout/IconCircleList"/>
    <dgm:cxn modelId="{31706FBC-C0BE-4177-B9D0-4B5F832C9A95}" type="presParOf" srcId="{42542DBE-43F4-48A6-BC50-CBF131049351}" destId="{9C6EA37E-0604-4983-A770-19F894CE79BE}" srcOrd="2" destOrd="0" presId="urn:microsoft.com/office/officeart/2018/2/layout/IconCircleList"/>
    <dgm:cxn modelId="{BF13A456-B458-4443-BF9A-10A03BB504E6}" type="presParOf" srcId="{9C6EA37E-0604-4983-A770-19F894CE79BE}" destId="{F30A2E83-0B95-4F74-BDE4-1581351E8446}" srcOrd="0" destOrd="0" presId="urn:microsoft.com/office/officeart/2018/2/layout/IconCircleList"/>
    <dgm:cxn modelId="{814D2859-0DFF-4384-87D7-872B549B23A6}" type="presParOf" srcId="{9C6EA37E-0604-4983-A770-19F894CE79BE}" destId="{15A10F5B-BF5D-483F-A953-C3F59949420B}" srcOrd="1" destOrd="0" presId="urn:microsoft.com/office/officeart/2018/2/layout/IconCircleList"/>
    <dgm:cxn modelId="{7597D859-185C-432F-9C8F-B4E240706400}" type="presParOf" srcId="{9C6EA37E-0604-4983-A770-19F894CE79BE}" destId="{78FC993D-B027-4BED-81E2-EE5984655460}" srcOrd="2" destOrd="0" presId="urn:microsoft.com/office/officeart/2018/2/layout/IconCircleList"/>
    <dgm:cxn modelId="{84B2B6D4-D1B3-4505-AABF-27D84AAC5DD5}" type="presParOf" srcId="{9C6EA37E-0604-4983-A770-19F894CE79BE}" destId="{47FE6A61-5F6C-4A07-934A-99715D16FE1C}" srcOrd="3" destOrd="0" presId="urn:microsoft.com/office/officeart/2018/2/layout/IconCircleList"/>
    <dgm:cxn modelId="{319B8EDC-5FC3-497B-9A14-3A8492D34B6B}" type="presParOf" srcId="{42542DBE-43F4-48A6-BC50-CBF131049351}" destId="{94697668-88F6-4FEA-9441-A833D3B41BE9}" srcOrd="3" destOrd="0" presId="urn:microsoft.com/office/officeart/2018/2/layout/IconCircleList"/>
    <dgm:cxn modelId="{98424321-8EC3-49EF-9F9A-9A6A38F3E00F}" type="presParOf" srcId="{42542DBE-43F4-48A6-BC50-CBF131049351}" destId="{EADB5405-638A-404D-BC10-4A4ED0D85222}" srcOrd="4" destOrd="0" presId="urn:microsoft.com/office/officeart/2018/2/layout/IconCircleList"/>
    <dgm:cxn modelId="{6EF3B71A-BE33-4169-BF5F-32807C44AF4F}" type="presParOf" srcId="{EADB5405-638A-404D-BC10-4A4ED0D85222}" destId="{2D59D006-D8F5-425C-BA56-4FFEFF699225}" srcOrd="0" destOrd="0" presId="urn:microsoft.com/office/officeart/2018/2/layout/IconCircleList"/>
    <dgm:cxn modelId="{2E79ABD3-AB2E-4774-996D-99DA69844FA2}" type="presParOf" srcId="{EADB5405-638A-404D-BC10-4A4ED0D85222}" destId="{AEC1ACB4-F489-4066-AFB7-AEDB654E6C6B}" srcOrd="1" destOrd="0" presId="urn:microsoft.com/office/officeart/2018/2/layout/IconCircleList"/>
    <dgm:cxn modelId="{D10F8506-0BCE-4D6A-BB38-DF902FB95B3A}" type="presParOf" srcId="{EADB5405-638A-404D-BC10-4A4ED0D85222}" destId="{051D9DA0-54D4-4C94-B201-65B9200D9924}" srcOrd="2" destOrd="0" presId="urn:microsoft.com/office/officeart/2018/2/layout/IconCircleList"/>
    <dgm:cxn modelId="{82FB4A31-0D66-4F77-B325-95B796D51199}" type="presParOf" srcId="{EADB5405-638A-404D-BC10-4A4ED0D85222}" destId="{3FD93371-B110-4C7C-ABC1-90F0075FD7C3}" srcOrd="3" destOrd="0" presId="urn:microsoft.com/office/officeart/2018/2/layout/IconCircleList"/>
    <dgm:cxn modelId="{39353596-CA53-49ED-A555-FEF4AB8D00B0}" type="presParOf" srcId="{42542DBE-43F4-48A6-BC50-CBF131049351}" destId="{A7BEF29B-1833-4109-855C-F156B34F00F0}" srcOrd="5" destOrd="0" presId="urn:microsoft.com/office/officeart/2018/2/layout/IconCircleList"/>
    <dgm:cxn modelId="{D542E1A2-D66F-421B-A147-8987F6BDB28F}" type="presParOf" srcId="{42542DBE-43F4-48A6-BC50-CBF131049351}" destId="{D3B1F3D2-A380-4826-8073-C3879F7B6B45}" srcOrd="6" destOrd="0" presId="urn:microsoft.com/office/officeart/2018/2/layout/IconCircleList"/>
    <dgm:cxn modelId="{15B40D3E-5AA5-4E28-832C-686364973C1D}" type="presParOf" srcId="{D3B1F3D2-A380-4826-8073-C3879F7B6B45}" destId="{4D4228C3-299F-4DFB-9569-073BDCAC78DE}" srcOrd="0" destOrd="0" presId="urn:microsoft.com/office/officeart/2018/2/layout/IconCircleList"/>
    <dgm:cxn modelId="{1ABAB598-E233-45D9-A429-B7BBB87DBA99}" type="presParOf" srcId="{D3B1F3D2-A380-4826-8073-C3879F7B6B45}" destId="{9BFD2270-1980-420E-BE8B-5BB69D9F266E}" srcOrd="1" destOrd="0" presId="urn:microsoft.com/office/officeart/2018/2/layout/IconCircleList"/>
    <dgm:cxn modelId="{821C74F9-B083-4D2F-8F72-8AD4EC7309BD}" type="presParOf" srcId="{D3B1F3D2-A380-4826-8073-C3879F7B6B45}" destId="{2DAF95DB-4B41-4F1C-AB3E-92EE7C2B970D}" srcOrd="2" destOrd="0" presId="urn:microsoft.com/office/officeart/2018/2/layout/IconCircleList"/>
    <dgm:cxn modelId="{E1C3854D-0950-4CF2-9CF9-930BA29FE7C2}" type="presParOf" srcId="{D3B1F3D2-A380-4826-8073-C3879F7B6B45}" destId="{2C74BE63-893C-422E-8485-382697CFB1C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F36C1-3A8B-4667-955F-315DC7387E40}">
      <dsp:nvSpPr>
        <dsp:cNvPr id="0" name=""/>
        <dsp:cNvSpPr/>
      </dsp:nvSpPr>
      <dsp:spPr>
        <a:xfrm>
          <a:off x="60328" y="713400"/>
          <a:ext cx="687606" cy="68760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EE92DC-3781-4AF0-8ED0-018B830D318C}">
      <dsp:nvSpPr>
        <dsp:cNvPr id="0" name=""/>
        <dsp:cNvSpPr/>
      </dsp:nvSpPr>
      <dsp:spPr>
        <a:xfrm>
          <a:off x="204725" y="857797"/>
          <a:ext cx="398811" cy="398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6B263C-47AB-4D18-B994-86E5D38D7DA8}">
      <dsp:nvSpPr>
        <dsp:cNvPr id="0" name=""/>
        <dsp:cNvSpPr/>
      </dsp:nvSpPr>
      <dsp:spPr>
        <a:xfrm>
          <a:off x="895279" y="713400"/>
          <a:ext cx="1620787" cy="68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Students love robots</a:t>
          </a:r>
          <a:endParaRPr lang="en-US" sz="1100" kern="1200"/>
        </a:p>
      </dsp:txBody>
      <dsp:txXfrm>
        <a:off x="895279" y="713400"/>
        <a:ext cx="1620787" cy="687606"/>
      </dsp:txXfrm>
    </dsp:sp>
    <dsp:sp modelId="{F30A2E83-0B95-4F74-BDE4-1581351E8446}">
      <dsp:nvSpPr>
        <dsp:cNvPr id="0" name=""/>
        <dsp:cNvSpPr/>
      </dsp:nvSpPr>
      <dsp:spPr>
        <a:xfrm>
          <a:off x="2798476" y="713400"/>
          <a:ext cx="687606" cy="68760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10F5B-BF5D-483F-A953-C3F59949420B}">
      <dsp:nvSpPr>
        <dsp:cNvPr id="0" name=""/>
        <dsp:cNvSpPr/>
      </dsp:nvSpPr>
      <dsp:spPr>
        <a:xfrm>
          <a:off x="2942873" y="857797"/>
          <a:ext cx="398811" cy="398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E6A61-5F6C-4A07-934A-99715D16FE1C}">
      <dsp:nvSpPr>
        <dsp:cNvPr id="0" name=""/>
        <dsp:cNvSpPr/>
      </dsp:nvSpPr>
      <dsp:spPr>
        <a:xfrm>
          <a:off x="3633427" y="713400"/>
          <a:ext cx="1620787" cy="68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Programming is hard to start</a:t>
          </a:r>
          <a:endParaRPr lang="en-US" sz="1100" kern="1200"/>
        </a:p>
      </dsp:txBody>
      <dsp:txXfrm>
        <a:off x="3633427" y="713400"/>
        <a:ext cx="1620787" cy="687606"/>
      </dsp:txXfrm>
    </dsp:sp>
    <dsp:sp modelId="{2D59D006-D8F5-425C-BA56-4FFEFF699225}">
      <dsp:nvSpPr>
        <dsp:cNvPr id="0" name=""/>
        <dsp:cNvSpPr/>
      </dsp:nvSpPr>
      <dsp:spPr>
        <a:xfrm>
          <a:off x="60328" y="1974913"/>
          <a:ext cx="687606" cy="68760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C1ACB4-F489-4066-AFB7-AEDB654E6C6B}">
      <dsp:nvSpPr>
        <dsp:cNvPr id="0" name=""/>
        <dsp:cNvSpPr/>
      </dsp:nvSpPr>
      <dsp:spPr>
        <a:xfrm>
          <a:off x="204725" y="2119310"/>
          <a:ext cx="398811" cy="398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D93371-B110-4C7C-ABC1-90F0075FD7C3}">
      <dsp:nvSpPr>
        <dsp:cNvPr id="0" name=""/>
        <dsp:cNvSpPr/>
      </dsp:nvSpPr>
      <dsp:spPr>
        <a:xfrm>
          <a:off x="895279" y="1974913"/>
          <a:ext cx="1620787" cy="68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Schools have restricted computing environment</a:t>
          </a:r>
          <a:endParaRPr lang="en-US" sz="1100" kern="1200"/>
        </a:p>
      </dsp:txBody>
      <dsp:txXfrm>
        <a:off x="895279" y="1974913"/>
        <a:ext cx="1620787" cy="687606"/>
      </dsp:txXfrm>
    </dsp:sp>
    <dsp:sp modelId="{4D4228C3-299F-4DFB-9569-073BDCAC78DE}">
      <dsp:nvSpPr>
        <dsp:cNvPr id="0" name=""/>
        <dsp:cNvSpPr/>
      </dsp:nvSpPr>
      <dsp:spPr>
        <a:xfrm>
          <a:off x="2798476" y="1974913"/>
          <a:ext cx="687606" cy="68760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D2270-1980-420E-BE8B-5BB69D9F266E}">
      <dsp:nvSpPr>
        <dsp:cNvPr id="0" name=""/>
        <dsp:cNvSpPr/>
      </dsp:nvSpPr>
      <dsp:spPr>
        <a:xfrm>
          <a:off x="2942873" y="2119310"/>
          <a:ext cx="398811" cy="3988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74BE63-893C-422E-8485-382697CFB1C6}">
      <dsp:nvSpPr>
        <dsp:cNvPr id="0" name=""/>
        <dsp:cNvSpPr/>
      </dsp:nvSpPr>
      <dsp:spPr>
        <a:xfrm>
          <a:off x="3633427" y="1974913"/>
          <a:ext cx="1620787" cy="687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0" kern="1200"/>
            <a:t>Non of the existed similar platforms </a:t>
          </a:r>
          <a:r>
            <a:rPr lang="en-GB" sz="1100" b="0" kern="1200">
              <a:latin typeface="Calibri Light" panose="020F0302020204030204"/>
            </a:rPr>
            <a:t>(e.g. scratch) has</a:t>
          </a:r>
          <a:r>
            <a:rPr lang="en-GB" sz="1100" b="0" kern="1200"/>
            <a:t> interaction with hardware</a:t>
          </a:r>
          <a:endParaRPr lang="en-US" sz="1100" b="0" kern="1200"/>
        </a:p>
      </dsp:txBody>
      <dsp:txXfrm>
        <a:off x="3633427" y="1974913"/>
        <a:ext cx="1620787" cy="68760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870C8-4D4F-4A12-88C4-21C7BF123708}" type="datetimeFigureOut">
              <a:rPr lang="en-GB"/>
              <a:t>23/06/2019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E2BB6-E876-4F94-9F77-F5B30BA88125}" type="slidenum">
              <a:rPr lang="en-GB"/>
              <a:t>‹#›</a:t>
            </a:fld>
            <a:endParaRPr lang="en-GB"/>
          </a:p>
        </p:txBody>
      </p:sp>
    </p:spTree>
    <p:extLst>
      <p:ext uri="{BB962C8B-B14F-4D97-AF65-F5344CB8AC3E}">
        <p14:creationId xmlns:p14="http://schemas.microsoft.com/office/powerpoint/2010/main" val="3469955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problem that the primary students are having: </a:t>
            </a:r>
          </a:p>
          <a:p>
            <a:r>
              <a:rPr lang="en-US">
                <a:cs typeface="Calibri"/>
              </a:rPr>
              <a:t>slow at typing, </a:t>
            </a:r>
          </a:p>
          <a:p>
            <a:r>
              <a:rPr lang="en-US">
                <a:cs typeface="Calibri"/>
              </a:rPr>
              <a:t>not good at spelling but they are capable of making simple programs. </a:t>
            </a:r>
          </a:p>
          <a:p>
            <a:r>
              <a:rPr lang="en-US">
                <a:cs typeface="Calibri"/>
              </a:rPr>
              <a:t>We should not let the linguistics to be the trouble for them from interest of programming</a:t>
            </a:r>
          </a:p>
          <a:p>
            <a:endParaRPr lang="en-US">
              <a:cs typeface="Calibri"/>
            </a:endParaRPr>
          </a:p>
          <a:p>
            <a:r>
              <a:rPr lang="en-US">
                <a:cs typeface="Calibri"/>
              </a:rPr>
              <a:t>We have built a cheap and easy access platform with</a:t>
            </a:r>
          </a:p>
          <a:p>
            <a:r>
              <a:rPr lang="en-US">
                <a:cs typeface="Calibri"/>
              </a:rPr>
              <a:t>Good visual programming instead text typing programming</a:t>
            </a:r>
          </a:p>
          <a:p>
            <a:r>
              <a:rPr lang="en-US">
                <a:cs typeface="Calibri"/>
              </a:rPr>
              <a:t>The platform only need to drag or drop the blocks to program</a:t>
            </a:r>
          </a:p>
        </p:txBody>
      </p:sp>
      <p:sp>
        <p:nvSpPr>
          <p:cNvPr id="4" name="Slide Number Placeholder 3"/>
          <p:cNvSpPr>
            <a:spLocks noGrp="1"/>
          </p:cNvSpPr>
          <p:nvPr>
            <p:ph type="sldNum" sz="quarter" idx="5"/>
          </p:nvPr>
        </p:nvSpPr>
        <p:spPr/>
        <p:txBody>
          <a:bodyPr/>
          <a:lstStyle/>
          <a:p>
            <a:fld id="{017E2BB6-E876-4F94-9F77-F5B30BA88125}" type="slidenum">
              <a:rPr lang="en-GB"/>
              <a:t>3</a:t>
            </a:fld>
            <a:endParaRPr lang="en-GB"/>
          </a:p>
        </p:txBody>
      </p:sp>
    </p:spTree>
    <p:extLst>
      <p:ext uri="{BB962C8B-B14F-4D97-AF65-F5344CB8AC3E}">
        <p14:creationId xmlns:p14="http://schemas.microsoft.com/office/powerpoint/2010/main" val="4022607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17E2BB6-E876-4F94-9F77-F5B30BA88125}" type="slidenum">
              <a:rPr lang="en-GB"/>
              <a:t>12</a:t>
            </a:fld>
            <a:endParaRPr lang="en-GB"/>
          </a:p>
        </p:txBody>
      </p:sp>
    </p:spTree>
    <p:extLst>
      <p:ext uri="{BB962C8B-B14F-4D97-AF65-F5344CB8AC3E}">
        <p14:creationId xmlns:p14="http://schemas.microsoft.com/office/powerpoint/2010/main" val="541531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17E2BB6-E876-4F94-9F77-F5B30BA88125}" type="slidenum">
              <a:rPr lang="en-GB"/>
              <a:t>19</a:t>
            </a:fld>
            <a:endParaRPr lang="en-GB"/>
          </a:p>
        </p:txBody>
      </p:sp>
    </p:spTree>
    <p:extLst>
      <p:ext uri="{BB962C8B-B14F-4D97-AF65-F5344CB8AC3E}">
        <p14:creationId xmlns:p14="http://schemas.microsoft.com/office/powerpoint/2010/main" val="353930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17E2BB6-E876-4F94-9F77-F5B30BA88125}" type="slidenum">
              <a:rPr lang="en-GB"/>
              <a:t>20</a:t>
            </a:fld>
            <a:endParaRPr lang="en-GB"/>
          </a:p>
        </p:txBody>
      </p:sp>
    </p:spTree>
    <p:extLst>
      <p:ext uri="{BB962C8B-B14F-4D97-AF65-F5344CB8AC3E}">
        <p14:creationId xmlns:p14="http://schemas.microsoft.com/office/powerpoint/2010/main" val="1094267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blocks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17E2BB6-E876-4F94-9F77-F5B30BA88125}" type="slidenum">
              <a:rPr lang="en-GB"/>
              <a:t>26</a:t>
            </a:fld>
            <a:endParaRPr lang="en-GB"/>
          </a:p>
        </p:txBody>
      </p:sp>
    </p:spTree>
    <p:extLst>
      <p:ext uri="{BB962C8B-B14F-4D97-AF65-F5344CB8AC3E}">
        <p14:creationId xmlns:p14="http://schemas.microsoft.com/office/powerpoint/2010/main" val="371968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would like to discuss about some meaningful future work. </a:t>
            </a:r>
            <a:endParaRPr lang="en-AU"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More variable type. currently it only support integer type. More types of value are expected to add in the project such as float, string, and list.</a:t>
            </a:r>
            <a:endParaRPr lang="en-AU"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Procedure blocks could be added which allow users to define functions.</a:t>
            </a:r>
            <a:endParaRPr lang="en-AU"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More IO blocks can be created</a:t>
            </a:r>
            <a:endParaRPr lang="en-AU"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more hardware function blocks will support more electronic component</a:t>
            </a:r>
            <a:endParaRPr lang="en-AU"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Make tutorials for students with some simple example as a good start.</a:t>
            </a:r>
            <a:endParaRPr lang="en-AU"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17E2BB6-E876-4F94-9F77-F5B30BA88125}" type="slidenum">
              <a:rPr lang="en-GB"/>
              <a:t>27</a:t>
            </a:fld>
            <a:endParaRPr lang="en-GB"/>
          </a:p>
        </p:txBody>
      </p:sp>
    </p:spTree>
    <p:extLst>
      <p:ext uri="{BB962C8B-B14F-4D97-AF65-F5344CB8AC3E}">
        <p14:creationId xmlns:p14="http://schemas.microsoft.com/office/powerpoint/2010/main" val="382062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buFont typeface="Arial"/>
              <a:buChar char="•"/>
            </a:pPr>
            <a:endParaRPr lang="en-US"/>
          </a:p>
        </p:txBody>
      </p:sp>
      <p:sp>
        <p:nvSpPr>
          <p:cNvPr id="4" name="Slide Number Placeholder 3"/>
          <p:cNvSpPr>
            <a:spLocks noGrp="1"/>
          </p:cNvSpPr>
          <p:nvPr>
            <p:ph type="sldNum" sz="quarter" idx="5"/>
          </p:nvPr>
        </p:nvSpPr>
        <p:spPr/>
        <p:txBody>
          <a:bodyPr/>
          <a:lstStyle/>
          <a:p>
            <a:fld id="{017E2BB6-E876-4F94-9F77-F5B30BA88125}" type="slidenum">
              <a:rPr lang="en-GB"/>
              <a:t>4</a:t>
            </a:fld>
            <a:endParaRPr lang="en-GB"/>
          </a:p>
        </p:txBody>
      </p:sp>
    </p:spTree>
    <p:extLst>
      <p:ext uri="{BB962C8B-B14F-4D97-AF65-F5344CB8AC3E}">
        <p14:creationId xmlns:p14="http://schemas.microsoft.com/office/powerpoint/2010/main" val="393698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Google </a:t>
            </a:r>
            <a:r>
              <a:rPr lang="en-US" sz="1200" kern="1200" err="1">
                <a:solidFill>
                  <a:schemeClr val="tx1"/>
                </a:solidFill>
                <a:effectLst/>
                <a:latin typeface="+mn-lt"/>
                <a:ea typeface="+mn-ea"/>
                <a:cs typeface="+mn-cs"/>
              </a:rPr>
              <a:t>Blockly</a:t>
            </a:r>
            <a:r>
              <a:rPr lang="en-US" sz="1200" kern="1200">
                <a:solidFill>
                  <a:schemeClr val="tx1"/>
                </a:solidFill>
                <a:effectLst/>
                <a:latin typeface="+mn-lt"/>
                <a:ea typeface="+mn-ea"/>
                <a:cs typeface="+mn-cs"/>
              </a:rPr>
              <a:t> provides an excellent Visual Programming Environment. Drag and drop blocks is very simple and easy to understand for those primary school students who would like to learn programming.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There are many related works based on Google </a:t>
            </a:r>
            <a:r>
              <a:rPr lang="en-US" sz="1200" kern="1200" err="1">
                <a:solidFill>
                  <a:schemeClr val="tx1"/>
                </a:solidFill>
                <a:effectLst/>
                <a:latin typeface="+mn-lt"/>
                <a:ea typeface="+mn-ea"/>
                <a:cs typeface="+mn-cs"/>
              </a:rPr>
              <a:t>Blockly</a:t>
            </a:r>
            <a:r>
              <a:rPr lang="en-US" sz="1200" kern="1200">
                <a:solidFill>
                  <a:schemeClr val="tx1"/>
                </a:solidFill>
                <a:effectLst/>
                <a:latin typeface="+mn-lt"/>
                <a:ea typeface="+mn-ea"/>
                <a:cs typeface="+mn-cs"/>
              </a:rPr>
              <a:t> library, such as to scratch. Our project is very similar to Scratch, but we are working on the connection between </a:t>
            </a:r>
            <a:r>
              <a:rPr lang="en-US" sz="1200" kern="1200" err="1">
                <a:solidFill>
                  <a:schemeClr val="tx1"/>
                </a:solidFill>
                <a:effectLst/>
                <a:latin typeface="+mn-lt"/>
                <a:ea typeface="+mn-ea"/>
                <a:cs typeface="+mn-cs"/>
              </a:rPr>
              <a:t>Blockly</a:t>
            </a:r>
            <a:r>
              <a:rPr lang="en-US" sz="1200" kern="1200">
                <a:solidFill>
                  <a:schemeClr val="tx1"/>
                </a:solidFill>
                <a:effectLst/>
                <a:latin typeface="+mn-lt"/>
                <a:ea typeface="+mn-ea"/>
                <a:cs typeface="+mn-cs"/>
              </a:rPr>
              <a:t> code and hardware.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Compared with those projects, the main advantage is that our project allows users to custom their program which could directly run on microprocessors such as Arduino board.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 is very significant in education field for young children who are interested in robots programming and would like to build something themselves.</a:t>
            </a:r>
            <a:endParaRPr lang="en-AU"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17E2BB6-E876-4F94-9F77-F5B30BA88125}" type="slidenum">
              <a:rPr lang="en-GB"/>
              <a:t>5</a:t>
            </a:fld>
            <a:endParaRPr lang="en-GB"/>
          </a:p>
        </p:txBody>
      </p:sp>
    </p:spTree>
    <p:extLst>
      <p:ext uri="{BB962C8B-B14F-4D97-AF65-F5344CB8AC3E}">
        <p14:creationId xmlns:p14="http://schemas.microsoft.com/office/powerpoint/2010/main" val="280645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a new intermediate representation</a:t>
            </a:r>
          </a:p>
          <a:p>
            <a:r>
              <a:rPr lang="en-US"/>
              <a:t>Translation to IR </a:t>
            </a:r>
            <a:endParaRPr lang="en-US">
              <a:cs typeface="Calibri"/>
            </a:endParaRPr>
          </a:p>
          <a:p>
            <a:r>
              <a:rPr lang="en-US"/>
              <a:t>Type checker (type inference)</a:t>
            </a:r>
            <a:endParaRPr lang="en-US">
              <a:cs typeface="Calibri"/>
            </a:endParaRPr>
          </a:p>
          <a:p>
            <a:r>
              <a:rPr lang="en-US"/>
              <a:t>Design a new bytecode</a:t>
            </a:r>
            <a:endParaRPr lang="en-US">
              <a:cs typeface="Calibri"/>
            </a:endParaRPr>
          </a:p>
          <a:p>
            <a:r>
              <a:rPr lang="en-US"/>
              <a:t>Translator from IR to bytecode</a:t>
            </a:r>
            <a:endParaRPr lang="en-US">
              <a:cs typeface="Calibri"/>
            </a:endParaRPr>
          </a:p>
          <a:p>
            <a:r>
              <a:rPr lang="en-US"/>
              <a:t>Implement interpreter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17E2BB6-E876-4F94-9F77-F5B30BA88125}" type="slidenum">
              <a:rPr lang="en-GB" smtClean="0"/>
              <a:t>6</a:t>
            </a:fld>
            <a:endParaRPr lang="en-GB"/>
          </a:p>
        </p:txBody>
      </p:sp>
    </p:spTree>
    <p:extLst>
      <p:ext uri="{BB962C8B-B14F-4D97-AF65-F5344CB8AC3E}">
        <p14:creationId xmlns:p14="http://schemas.microsoft.com/office/powerpoint/2010/main" val="293535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Because we cannot process blocks directly, first step is to generate a JSON as </a:t>
            </a:r>
            <a:r>
              <a:rPr lang="en-US"/>
              <a:t>an intermediate representation</a:t>
            </a:r>
            <a:r>
              <a:rPr lang="en-US" sz="1200" kern="1200">
                <a:solidFill>
                  <a:schemeClr val="tx1"/>
                </a:solidFill>
                <a:effectLst/>
                <a:latin typeface="+mn-lt"/>
                <a:ea typeface="+mn-ea"/>
                <a:cs typeface="Calibri" panose="020F0502020204030204"/>
              </a:rPr>
              <a:t>. </a:t>
            </a:r>
            <a:r>
              <a:rPr lang="en-US" sz="1200" kern="1200">
                <a:solidFill>
                  <a:schemeClr val="tx1"/>
                </a:solidFill>
                <a:effectLst/>
                <a:latin typeface="+mn-lt"/>
                <a:ea typeface="+mn-ea"/>
                <a:cs typeface="+mn-cs"/>
              </a:rPr>
              <a:t>Here is how the arithmetic block to be defined. The key values such as its two arguments “a” and “number two” with the option of the dropdown list would be extracted. And proper JSON format string can be generated from those key values. This is an example JSON of “a times 2”, first argument is variable a and second argument is number two. Operation is multiplication. </a:t>
            </a:r>
            <a:endParaRPr lang="en-AU"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17E2BB6-E876-4F94-9F77-F5B30BA88125}" type="slidenum">
              <a:rPr lang="en-GB" smtClean="0"/>
              <a:t>7</a:t>
            </a:fld>
            <a:endParaRPr lang="en-GB"/>
          </a:p>
        </p:txBody>
      </p:sp>
    </p:spTree>
    <p:extLst>
      <p:ext uri="{BB962C8B-B14F-4D97-AF65-F5344CB8AC3E}">
        <p14:creationId xmlns:p14="http://schemas.microsoft.com/office/powerpoint/2010/main" val="3808308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we can use JSON as an intermediate representation of certain program. Next we need to add type to each block for following generation.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JSON have its hierarchical structure just like a tree. In this step, we implement a recursively post-order tree traversal with type inference to add type field to each JSON blocks.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Here gives a tree as a hint for better understanding. In the tree, different color present different value type.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Sometimes we cannot give a value type to block directly such as this multiplication block. We need to check its type based on all its children blocks. That is why we use post-order traversal. It walks through the tree from bottom to top and give value type from children block to parent block</a:t>
            </a:r>
            <a:endParaRPr lang="en-AU"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17E2BB6-E876-4F94-9F77-F5B30BA88125}" type="slidenum">
              <a:rPr lang="en-GB" smtClean="0"/>
              <a:t>8</a:t>
            </a:fld>
            <a:endParaRPr lang="en-GB"/>
          </a:p>
        </p:txBody>
      </p:sp>
    </p:spTree>
    <p:extLst>
      <p:ext uri="{BB962C8B-B14F-4D97-AF65-F5344CB8AC3E}">
        <p14:creationId xmlns:p14="http://schemas.microsoft.com/office/powerpoint/2010/main" val="248783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we are fully prepared to generate the bytecode which can be run on the hardware. Bytecode is also generated by the tree traversal. According to the post-order, the code generator should get the value of variable a first and give the number two then. Next is the operation of multiplication at the root node of the tree. </a:t>
            </a:r>
          </a:p>
          <a:p>
            <a:endParaRPr lang="en-AU"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Bytecode of if-else is similar, but it has both true branch and false branch. The code of condition should be generated first. And depend on the condition true or false, these JUMP command jump to different branch. </a:t>
            </a:r>
            <a:endParaRPr lang="en-AU"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17E2BB6-E876-4F94-9F77-F5B30BA88125}" type="slidenum">
              <a:rPr lang="en-GB" smtClean="0"/>
              <a:t>9</a:t>
            </a:fld>
            <a:endParaRPr lang="en-GB"/>
          </a:p>
        </p:txBody>
      </p:sp>
    </p:spTree>
    <p:extLst>
      <p:ext uri="{BB962C8B-B14F-4D97-AF65-F5344CB8AC3E}">
        <p14:creationId xmlns:p14="http://schemas.microsoft.com/office/powerpoint/2010/main" val="1983404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Loop blocks are similar. Depend on the condition it jumps to the beginning of the branch or jump out of the loop.</a:t>
            </a:r>
            <a:endParaRPr lang="en-AU"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17E2BB6-E876-4F94-9F77-F5B30BA88125}" type="slidenum">
              <a:rPr lang="en-GB" smtClean="0"/>
              <a:t>10</a:t>
            </a:fld>
            <a:endParaRPr lang="en-GB"/>
          </a:p>
        </p:txBody>
      </p:sp>
    </p:spTree>
    <p:extLst>
      <p:ext uri="{BB962C8B-B14F-4D97-AF65-F5344CB8AC3E}">
        <p14:creationId xmlns:p14="http://schemas.microsoft.com/office/powerpoint/2010/main" val="25817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17E2BB6-E876-4F94-9F77-F5B30BA88125}" type="slidenum">
              <a:rPr lang="en-GB"/>
              <a:t>11</a:t>
            </a:fld>
            <a:endParaRPr lang="en-GB"/>
          </a:p>
        </p:txBody>
      </p:sp>
    </p:spTree>
    <p:extLst>
      <p:ext uri="{BB962C8B-B14F-4D97-AF65-F5344CB8AC3E}">
        <p14:creationId xmlns:p14="http://schemas.microsoft.com/office/powerpoint/2010/main" val="378908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8B96-1B01-CC40-B4E6-6FC439176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C2F9EC-9465-4045-89DB-1B3A71F86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CB5F9A-0C51-D949-8893-6CA04A9B1100}"/>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5" name="Footer Placeholder 4">
            <a:extLst>
              <a:ext uri="{FF2B5EF4-FFF2-40B4-BE49-F238E27FC236}">
                <a16:creationId xmlns:a16="http://schemas.microsoft.com/office/drawing/2014/main" id="{D73A229F-B358-F14D-87EE-8A535C9D8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564B1-D306-6843-A817-0F6938576AEC}"/>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1911021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6570-3D95-3349-A252-4E74B9C99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151638-9D4D-1F4C-91AD-D4AF099D64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7C6F2-5553-9F41-88F4-0468F35B554C}"/>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5" name="Footer Placeholder 4">
            <a:extLst>
              <a:ext uri="{FF2B5EF4-FFF2-40B4-BE49-F238E27FC236}">
                <a16:creationId xmlns:a16="http://schemas.microsoft.com/office/drawing/2014/main" id="{23EFF99F-FE8A-E048-BCCA-BAEFFA0FF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3E7B5-7487-1143-85A7-F3860CA2D0C1}"/>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3720555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7F2880-52A0-3A45-9E89-2A3E316693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3BE7C2-F553-9C4B-A2F7-1E333E79E2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A3AA5-4852-2841-AE79-56ACF07B6EFC}"/>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5" name="Footer Placeholder 4">
            <a:extLst>
              <a:ext uri="{FF2B5EF4-FFF2-40B4-BE49-F238E27FC236}">
                <a16:creationId xmlns:a16="http://schemas.microsoft.com/office/drawing/2014/main" id="{8E25A642-82EF-3549-9E9B-C8E1EF115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4E002-4F3A-1840-A6EC-7A4289D18E7E}"/>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205164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C7D6-2CD4-4F48-8657-E5A7DB6DC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D009-B2AE-B94C-8722-BD3F9CFFC7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F8493F-C85A-824D-8C20-447A508292AA}"/>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5" name="Footer Placeholder 4">
            <a:extLst>
              <a:ext uri="{FF2B5EF4-FFF2-40B4-BE49-F238E27FC236}">
                <a16:creationId xmlns:a16="http://schemas.microsoft.com/office/drawing/2014/main" id="{729B66C2-9A77-784D-B8C1-C8E5A12A7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9F6E8-3294-2041-8BD3-51BEF3EF68F7}"/>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111956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D57C-441E-8447-A4EB-9C79B87C9D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8DC90F-C971-5041-86C1-E02319751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829CF0-0D95-EA49-8E52-8DC591E5B906}"/>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5" name="Footer Placeholder 4">
            <a:extLst>
              <a:ext uri="{FF2B5EF4-FFF2-40B4-BE49-F238E27FC236}">
                <a16:creationId xmlns:a16="http://schemas.microsoft.com/office/drawing/2014/main" id="{E4E3C8DD-6346-A246-8DFC-405B758E5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1EE2C-ADF6-634B-8C2E-BEBCD1F67261}"/>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409267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EEB5-EC7B-C146-8503-8F40572C76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703083-B2D5-2C46-BFDD-8C897C3A7B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A81D0D-79B8-5047-B8DA-E30D44158A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571B8C-BC0C-004A-B4B5-FA9BBBF2A434}"/>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6" name="Footer Placeholder 5">
            <a:extLst>
              <a:ext uri="{FF2B5EF4-FFF2-40B4-BE49-F238E27FC236}">
                <a16:creationId xmlns:a16="http://schemas.microsoft.com/office/drawing/2014/main" id="{EDF74CB0-C8C1-5C4F-BEE2-0E4BEE8023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99B742-7188-374F-9883-7BCDA4B0B2D5}"/>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3551417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8C04-D34E-6B41-98E0-1BE9FAB03C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951C0-509D-DC47-970E-63E60966E5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A7EBCE-2860-5247-8760-88D1134090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F50610-4298-DE4A-B08C-5A7063E9DF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F5539A-24EE-BA40-915F-AFB3451F6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6D17FA-E07D-AA48-AD35-0A3CFC1B4E6B}"/>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8" name="Footer Placeholder 7">
            <a:extLst>
              <a:ext uri="{FF2B5EF4-FFF2-40B4-BE49-F238E27FC236}">
                <a16:creationId xmlns:a16="http://schemas.microsoft.com/office/drawing/2014/main" id="{EA08ECF8-4954-644F-913D-F3668BCF9A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4B526-910A-FA40-9F98-69342292A0D1}"/>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3341898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A043-85CA-634B-93B5-79C4A64F1D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E63D05-32F9-AF47-A7A8-B63AC063EBE2}"/>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4" name="Footer Placeholder 3">
            <a:extLst>
              <a:ext uri="{FF2B5EF4-FFF2-40B4-BE49-F238E27FC236}">
                <a16:creationId xmlns:a16="http://schemas.microsoft.com/office/drawing/2014/main" id="{C2AC6DF7-98F8-0B43-8D5C-02DF96C613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1B44F4-B5E3-8F44-8345-262A817D94C7}"/>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344068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5825AA-7599-DB40-8639-B5147359B407}"/>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3" name="Footer Placeholder 2">
            <a:extLst>
              <a:ext uri="{FF2B5EF4-FFF2-40B4-BE49-F238E27FC236}">
                <a16:creationId xmlns:a16="http://schemas.microsoft.com/office/drawing/2014/main" id="{53CE0102-ED7D-D644-B751-8E049FB13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A83B01-718E-7749-B8BE-0C537988F64A}"/>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2966706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8524-BDC2-F44E-B578-E732968C9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4263DE-C854-D84D-8171-3DA9910AA0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6BCEC0-C65A-3141-9CFE-754DBE4B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9496D3-6B55-4849-A733-C91F576BA22A}"/>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6" name="Footer Placeholder 5">
            <a:extLst>
              <a:ext uri="{FF2B5EF4-FFF2-40B4-BE49-F238E27FC236}">
                <a16:creationId xmlns:a16="http://schemas.microsoft.com/office/drawing/2014/main" id="{33763ED0-4667-E648-847B-194D6D388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9CBEB3-DE82-C14A-A1D6-CA3FFA8FA3EA}"/>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179783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160B-8883-0649-8602-F8F404F31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D136ED-AA38-B642-A803-193AA5BDF3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39A029-0C59-4B48-9DBC-8CFB816C5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99A45-BA69-8B4B-954C-DF1F1025E485}"/>
              </a:ext>
            </a:extLst>
          </p:cNvPr>
          <p:cNvSpPr>
            <a:spLocks noGrp="1"/>
          </p:cNvSpPr>
          <p:nvPr>
            <p:ph type="dt" sz="half" idx="10"/>
          </p:nvPr>
        </p:nvSpPr>
        <p:spPr/>
        <p:txBody>
          <a:bodyPr/>
          <a:lstStyle/>
          <a:p>
            <a:fld id="{1A1C56D7-DFE8-144A-BCF4-69119D4B08E9}" type="datetimeFigureOut">
              <a:rPr lang="en-US" smtClean="0"/>
              <a:t>6/23/2019</a:t>
            </a:fld>
            <a:endParaRPr lang="en-US"/>
          </a:p>
        </p:txBody>
      </p:sp>
      <p:sp>
        <p:nvSpPr>
          <p:cNvPr id="6" name="Footer Placeholder 5">
            <a:extLst>
              <a:ext uri="{FF2B5EF4-FFF2-40B4-BE49-F238E27FC236}">
                <a16:creationId xmlns:a16="http://schemas.microsoft.com/office/drawing/2014/main" id="{2C7F8C70-EE75-1A42-9927-15B330DCB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4FD61A-BB03-E648-9B84-B1822AC3DE90}"/>
              </a:ext>
            </a:extLst>
          </p:cNvPr>
          <p:cNvSpPr>
            <a:spLocks noGrp="1"/>
          </p:cNvSpPr>
          <p:nvPr>
            <p:ph type="sldNum" sz="quarter" idx="12"/>
          </p:nvPr>
        </p:nvSpPr>
        <p:spPr/>
        <p:txBody>
          <a:bodyPr/>
          <a:lstStyle/>
          <a:p>
            <a:fld id="{7EFC2098-6D7F-8C4A-A73F-66DCF70EB9DA}" type="slidenum">
              <a:rPr lang="en-US" smtClean="0"/>
              <a:t>‹#›</a:t>
            </a:fld>
            <a:endParaRPr lang="en-US"/>
          </a:p>
        </p:txBody>
      </p:sp>
    </p:spTree>
    <p:extLst>
      <p:ext uri="{BB962C8B-B14F-4D97-AF65-F5344CB8AC3E}">
        <p14:creationId xmlns:p14="http://schemas.microsoft.com/office/powerpoint/2010/main" val="281947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66732-8EFF-8A46-A0E7-06375C877B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F79E21-AC10-4144-9E43-1741C3AB6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19C68B-5C77-6643-A68A-6F018D313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C56D7-DFE8-144A-BCF4-69119D4B08E9}" type="datetimeFigureOut">
              <a:rPr lang="en-US" smtClean="0"/>
              <a:t>6/23/2019</a:t>
            </a:fld>
            <a:endParaRPr lang="en-US"/>
          </a:p>
        </p:txBody>
      </p:sp>
      <p:sp>
        <p:nvSpPr>
          <p:cNvPr id="5" name="Footer Placeholder 4">
            <a:extLst>
              <a:ext uri="{FF2B5EF4-FFF2-40B4-BE49-F238E27FC236}">
                <a16:creationId xmlns:a16="http://schemas.microsoft.com/office/drawing/2014/main" id="{2EB3F58B-7ABB-9D42-A990-16E9E8891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42DCA4-158E-734B-9ADF-9208BF87F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C2098-6D7F-8C4A-A73F-66DCF70EB9DA}" type="slidenum">
              <a:rPr lang="en-US" smtClean="0"/>
              <a:t>‹#›</a:t>
            </a:fld>
            <a:endParaRPr lang="en-US"/>
          </a:p>
        </p:txBody>
      </p:sp>
    </p:spTree>
    <p:extLst>
      <p:ext uri="{BB962C8B-B14F-4D97-AF65-F5344CB8AC3E}">
        <p14:creationId xmlns:p14="http://schemas.microsoft.com/office/powerpoint/2010/main" val="991114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60ACB-8B62-0C46-8043-B1C5FA6F35A0}"/>
              </a:ext>
            </a:extLst>
          </p:cNvPr>
          <p:cNvSpPr>
            <a:spLocks noGrp="1"/>
          </p:cNvSpPr>
          <p:nvPr>
            <p:ph type="ctrTitle"/>
          </p:nvPr>
        </p:nvSpPr>
        <p:spPr>
          <a:xfrm>
            <a:off x="1524000" y="1122362"/>
            <a:ext cx="9144000" cy="2840037"/>
          </a:xfrm>
        </p:spPr>
        <p:txBody>
          <a:bodyPr>
            <a:normAutofit/>
          </a:bodyPr>
          <a:lstStyle/>
          <a:p>
            <a:r>
              <a:rPr lang="en-US" sz="5800" err="1"/>
              <a:t>Skoolbot</a:t>
            </a:r>
            <a:r>
              <a:rPr lang="en-US" sz="5800"/>
              <a:t>: Visual Programming Environment for 3D Printed Robots</a:t>
            </a:r>
          </a:p>
        </p:txBody>
      </p:sp>
      <p:sp>
        <p:nvSpPr>
          <p:cNvPr id="3" name="Subtitle 2">
            <a:extLst>
              <a:ext uri="{FF2B5EF4-FFF2-40B4-BE49-F238E27FC236}">
                <a16:creationId xmlns:a16="http://schemas.microsoft.com/office/drawing/2014/main" id="{A3C5118B-8A75-964C-AD66-8236C6C1D844}"/>
              </a:ext>
            </a:extLst>
          </p:cNvPr>
          <p:cNvSpPr>
            <a:spLocks noGrp="1"/>
          </p:cNvSpPr>
          <p:nvPr>
            <p:ph type="subTitle" idx="1"/>
          </p:nvPr>
        </p:nvSpPr>
        <p:spPr>
          <a:xfrm>
            <a:off x="1524000" y="4256436"/>
            <a:ext cx="9144000" cy="1600818"/>
          </a:xfrm>
        </p:spPr>
        <p:txBody>
          <a:bodyPr>
            <a:normAutofit/>
          </a:bodyPr>
          <a:lstStyle/>
          <a:p>
            <a:r>
              <a:rPr lang="en-US">
                <a:solidFill>
                  <a:schemeClr val="accent1"/>
                </a:solidFill>
              </a:rPr>
              <a:t>Group 15</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0475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DC3D-6DDE-5C48-8F3A-D5E35917E3D8}"/>
              </a:ext>
            </a:extLst>
          </p:cNvPr>
          <p:cNvSpPr>
            <a:spLocks noGrp="1"/>
          </p:cNvSpPr>
          <p:nvPr>
            <p:ph type="title"/>
          </p:nvPr>
        </p:nvSpPr>
        <p:spPr/>
        <p:txBody>
          <a:bodyPr/>
          <a:lstStyle/>
          <a:p>
            <a:r>
              <a:rPr lang="en-US"/>
              <a:t>Bytecode Generation (cont’d)</a:t>
            </a:r>
          </a:p>
        </p:txBody>
      </p:sp>
      <p:sp>
        <p:nvSpPr>
          <p:cNvPr id="3" name="Content Placeholder 2">
            <a:extLst>
              <a:ext uri="{FF2B5EF4-FFF2-40B4-BE49-F238E27FC236}">
                <a16:creationId xmlns:a16="http://schemas.microsoft.com/office/drawing/2014/main" id="{6148256F-BB9B-FC4D-9210-E4D5FC788366}"/>
              </a:ext>
            </a:extLst>
          </p:cNvPr>
          <p:cNvSpPr>
            <a:spLocks noGrp="1"/>
          </p:cNvSpPr>
          <p:nvPr>
            <p:ph idx="1"/>
          </p:nvPr>
        </p:nvSpPr>
        <p:spPr>
          <a:xfrm>
            <a:off x="838201" y="1823875"/>
            <a:ext cx="6598919" cy="4351338"/>
          </a:xfrm>
        </p:spPr>
        <p:txBody>
          <a:bodyPr numCol="2">
            <a:normAutofit fontScale="62500" lnSpcReduction="20000"/>
          </a:bodyPr>
          <a:lstStyle/>
          <a:p>
            <a:pPr marL="0" indent="0">
              <a:lnSpc>
                <a:spcPct val="120000"/>
              </a:lnSpc>
              <a:spcBef>
                <a:spcPts val="0"/>
              </a:spcBef>
              <a:buNone/>
            </a:pPr>
            <a:r>
              <a:rPr lang="en-US"/>
              <a:t>number 1</a:t>
            </a:r>
          </a:p>
          <a:p>
            <a:pPr marL="0" indent="0">
              <a:lnSpc>
                <a:spcPct val="120000"/>
              </a:lnSpc>
              <a:spcBef>
                <a:spcPts val="0"/>
              </a:spcBef>
              <a:buNone/>
            </a:pPr>
            <a:r>
              <a:rPr lang="en-US"/>
              <a:t>set a</a:t>
            </a:r>
          </a:p>
          <a:p>
            <a:pPr marL="0" indent="0">
              <a:lnSpc>
                <a:spcPct val="120000"/>
              </a:lnSpc>
              <a:spcBef>
                <a:spcPts val="0"/>
              </a:spcBef>
              <a:buNone/>
            </a:pPr>
            <a:r>
              <a:rPr lang="en-US"/>
              <a:t>number 10</a:t>
            </a:r>
          </a:p>
          <a:p>
            <a:pPr marL="0" indent="0">
              <a:lnSpc>
                <a:spcPct val="120000"/>
              </a:lnSpc>
              <a:spcBef>
                <a:spcPts val="0"/>
              </a:spcBef>
              <a:buNone/>
            </a:pPr>
            <a:r>
              <a:rPr lang="en-US"/>
              <a:t>set repeat_control_variable_0</a:t>
            </a:r>
          </a:p>
          <a:p>
            <a:pPr marL="0" indent="0">
              <a:lnSpc>
                <a:spcPct val="120000"/>
              </a:lnSpc>
              <a:spcBef>
                <a:spcPts val="0"/>
              </a:spcBef>
              <a:buNone/>
            </a:pPr>
            <a:r>
              <a:rPr lang="en-US">
                <a:solidFill>
                  <a:schemeClr val="accent2"/>
                </a:solidFill>
              </a:rPr>
              <a:t>L0_0</a:t>
            </a:r>
          </a:p>
          <a:p>
            <a:pPr marL="0" indent="0">
              <a:lnSpc>
                <a:spcPct val="120000"/>
              </a:lnSpc>
              <a:spcBef>
                <a:spcPts val="0"/>
              </a:spcBef>
              <a:buNone/>
            </a:pPr>
            <a:r>
              <a:rPr lang="en-US">
                <a:solidFill>
                  <a:schemeClr val="bg2">
                    <a:lumMod val="75000"/>
                  </a:schemeClr>
                </a:solidFill>
              </a:rPr>
              <a:t>{ get a</a:t>
            </a:r>
          </a:p>
          <a:p>
            <a:pPr marL="0" indent="0">
              <a:lnSpc>
                <a:spcPct val="120000"/>
              </a:lnSpc>
              <a:spcBef>
                <a:spcPts val="0"/>
              </a:spcBef>
              <a:buNone/>
            </a:pPr>
            <a:r>
              <a:rPr lang="en-US">
                <a:solidFill>
                  <a:schemeClr val="bg2">
                    <a:lumMod val="75000"/>
                  </a:schemeClr>
                </a:solidFill>
              </a:rPr>
              <a:t>number 5</a:t>
            </a:r>
          </a:p>
          <a:p>
            <a:pPr marL="0" indent="0">
              <a:lnSpc>
                <a:spcPct val="120000"/>
              </a:lnSpc>
              <a:spcBef>
                <a:spcPts val="0"/>
              </a:spcBef>
              <a:buNone/>
            </a:pPr>
            <a:r>
              <a:rPr lang="en-US" err="1">
                <a:solidFill>
                  <a:schemeClr val="bg2">
                    <a:lumMod val="75000"/>
                  </a:schemeClr>
                </a:solidFill>
              </a:rPr>
              <a:t>cmpl</a:t>
            </a:r>
            <a:endParaRPr lang="en-US">
              <a:solidFill>
                <a:schemeClr val="bg2">
                  <a:lumMod val="75000"/>
                </a:schemeClr>
              </a:solidFill>
            </a:endParaRPr>
          </a:p>
          <a:p>
            <a:pPr marL="0" indent="0">
              <a:lnSpc>
                <a:spcPct val="120000"/>
              </a:lnSpc>
              <a:spcBef>
                <a:spcPts val="0"/>
              </a:spcBef>
              <a:buNone/>
            </a:pPr>
            <a:r>
              <a:rPr lang="en-US">
                <a:solidFill>
                  <a:schemeClr val="bg2">
                    <a:lumMod val="75000"/>
                  </a:schemeClr>
                </a:solidFill>
              </a:rPr>
              <a:t>JUMPNZ L0_1</a:t>
            </a:r>
          </a:p>
          <a:p>
            <a:pPr marL="0" indent="0">
              <a:lnSpc>
                <a:spcPct val="120000"/>
              </a:lnSpc>
              <a:spcBef>
                <a:spcPts val="0"/>
              </a:spcBef>
              <a:buNone/>
            </a:pPr>
            <a:r>
              <a:rPr lang="en-US">
                <a:solidFill>
                  <a:schemeClr val="bg2">
                    <a:lumMod val="75000"/>
                  </a:schemeClr>
                </a:solidFill>
              </a:rPr>
              <a:t>get a</a:t>
            </a:r>
          </a:p>
          <a:p>
            <a:pPr marL="0" indent="0">
              <a:lnSpc>
                <a:spcPct val="120000"/>
              </a:lnSpc>
              <a:spcBef>
                <a:spcPts val="0"/>
              </a:spcBef>
              <a:buNone/>
            </a:pPr>
            <a:r>
              <a:rPr lang="en-US">
                <a:solidFill>
                  <a:schemeClr val="bg2">
                    <a:lumMod val="75000"/>
                  </a:schemeClr>
                </a:solidFill>
              </a:rPr>
              <a:t>number 2</a:t>
            </a:r>
          </a:p>
          <a:p>
            <a:pPr marL="0" indent="0">
              <a:lnSpc>
                <a:spcPct val="120000"/>
              </a:lnSpc>
              <a:spcBef>
                <a:spcPts val="0"/>
              </a:spcBef>
              <a:buNone/>
            </a:pPr>
            <a:r>
              <a:rPr lang="en-US" err="1">
                <a:solidFill>
                  <a:schemeClr val="bg2">
                    <a:lumMod val="75000"/>
                  </a:schemeClr>
                </a:solidFill>
              </a:rPr>
              <a:t>mul</a:t>
            </a:r>
            <a:endParaRPr lang="en-US">
              <a:solidFill>
                <a:schemeClr val="bg2">
                  <a:lumMod val="75000"/>
                </a:schemeClr>
              </a:solidFill>
            </a:endParaRPr>
          </a:p>
          <a:p>
            <a:pPr marL="0" indent="0">
              <a:lnSpc>
                <a:spcPct val="120000"/>
              </a:lnSpc>
              <a:spcBef>
                <a:spcPts val="0"/>
              </a:spcBef>
              <a:buNone/>
            </a:pPr>
            <a:r>
              <a:rPr lang="en-US">
                <a:solidFill>
                  <a:schemeClr val="bg2">
                    <a:lumMod val="75000"/>
                  </a:schemeClr>
                </a:solidFill>
              </a:rPr>
              <a:t>print</a:t>
            </a:r>
          </a:p>
          <a:p>
            <a:pPr marL="0" indent="0">
              <a:lnSpc>
                <a:spcPct val="120000"/>
              </a:lnSpc>
              <a:spcBef>
                <a:spcPts val="0"/>
              </a:spcBef>
              <a:buNone/>
            </a:pPr>
            <a:r>
              <a:rPr lang="en-US">
                <a:solidFill>
                  <a:schemeClr val="bg2">
                    <a:lumMod val="75000"/>
                  </a:schemeClr>
                </a:solidFill>
              </a:rPr>
              <a:t>JUMP L1_2</a:t>
            </a:r>
          </a:p>
          <a:p>
            <a:pPr marL="0" indent="0">
              <a:lnSpc>
                <a:spcPct val="120000"/>
              </a:lnSpc>
              <a:spcBef>
                <a:spcPts val="0"/>
              </a:spcBef>
              <a:buNone/>
            </a:pPr>
            <a:r>
              <a:rPr lang="en-US">
                <a:solidFill>
                  <a:schemeClr val="bg2">
                    <a:lumMod val="75000"/>
                  </a:schemeClr>
                </a:solidFill>
              </a:rPr>
              <a:t>L0_1</a:t>
            </a:r>
          </a:p>
          <a:p>
            <a:pPr marL="0" indent="0">
              <a:lnSpc>
                <a:spcPct val="120000"/>
              </a:lnSpc>
              <a:spcBef>
                <a:spcPts val="0"/>
              </a:spcBef>
              <a:buNone/>
            </a:pPr>
            <a:r>
              <a:rPr lang="en-US">
                <a:solidFill>
                  <a:schemeClr val="bg2">
                    <a:lumMod val="75000"/>
                  </a:schemeClr>
                </a:solidFill>
              </a:rPr>
              <a:t>get a</a:t>
            </a:r>
          </a:p>
          <a:p>
            <a:pPr marL="0" indent="0">
              <a:lnSpc>
                <a:spcPct val="120000"/>
              </a:lnSpc>
              <a:spcBef>
                <a:spcPts val="0"/>
              </a:spcBef>
              <a:buNone/>
            </a:pPr>
            <a:r>
              <a:rPr lang="en-US">
                <a:solidFill>
                  <a:schemeClr val="bg2">
                    <a:lumMod val="75000"/>
                  </a:schemeClr>
                </a:solidFill>
              </a:rPr>
              <a:t>Print</a:t>
            </a:r>
          </a:p>
          <a:p>
            <a:pPr marL="0" indent="0">
              <a:lnSpc>
                <a:spcPct val="120000"/>
              </a:lnSpc>
              <a:spcBef>
                <a:spcPts val="0"/>
              </a:spcBef>
              <a:buNone/>
            </a:pPr>
            <a:r>
              <a:rPr lang="en-US">
                <a:solidFill>
                  <a:schemeClr val="bg2">
                    <a:lumMod val="75000"/>
                  </a:schemeClr>
                </a:solidFill>
              </a:rPr>
              <a:t>L1_2 }  if statement</a:t>
            </a:r>
          </a:p>
          <a:p>
            <a:pPr marL="0" indent="0">
              <a:lnSpc>
                <a:spcPct val="120000"/>
              </a:lnSpc>
              <a:spcBef>
                <a:spcPts val="0"/>
              </a:spcBef>
              <a:buNone/>
            </a:pPr>
            <a:r>
              <a:rPr lang="en-US"/>
              <a:t>number 1</a:t>
            </a:r>
          </a:p>
          <a:p>
            <a:pPr marL="0" indent="0">
              <a:lnSpc>
                <a:spcPct val="120000"/>
              </a:lnSpc>
              <a:spcBef>
                <a:spcPts val="0"/>
              </a:spcBef>
              <a:buNone/>
            </a:pPr>
            <a:r>
              <a:rPr lang="en-US"/>
              <a:t>change a</a:t>
            </a:r>
          </a:p>
          <a:p>
            <a:pPr marL="0" indent="0">
              <a:lnSpc>
                <a:spcPct val="120000"/>
              </a:lnSpc>
              <a:spcBef>
                <a:spcPts val="0"/>
              </a:spcBef>
              <a:buNone/>
            </a:pPr>
            <a:r>
              <a:rPr lang="en-US"/>
              <a:t>get repeat_control_variable_0</a:t>
            </a:r>
          </a:p>
          <a:p>
            <a:pPr marL="0" indent="0">
              <a:lnSpc>
                <a:spcPct val="120000"/>
              </a:lnSpc>
              <a:spcBef>
                <a:spcPts val="0"/>
              </a:spcBef>
              <a:buNone/>
            </a:pPr>
            <a:r>
              <a:rPr lang="en-US"/>
              <a:t>number 1</a:t>
            </a:r>
          </a:p>
          <a:p>
            <a:pPr marL="0" indent="0">
              <a:lnSpc>
                <a:spcPct val="120000"/>
              </a:lnSpc>
              <a:spcBef>
                <a:spcPts val="0"/>
              </a:spcBef>
              <a:buNone/>
            </a:pPr>
            <a:r>
              <a:rPr lang="en-US"/>
              <a:t>sub</a:t>
            </a:r>
          </a:p>
          <a:p>
            <a:pPr marL="0" indent="0">
              <a:lnSpc>
                <a:spcPct val="120000"/>
              </a:lnSpc>
              <a:spcBef>
                <a:spcPts val="0"/>
              </a:spcBef>
              <a:buNone/>
            </a:pPr>
            <a:r>
              <a:rPr lang="en-US"/>
              <a:t>set repeat_control_variable_0</a:t>
            </a:r>
          </a:p>
          <a:p>
            <a:pPr marL="0" indent="0">
              <a:lnSpc>
                <a:spcPct val="120000"/>
              </a:lnSpc>
              <a:spcBef>
                <a:spcPts val="0"/>
              </a:spcBef>
              <a:buNone/>
            </a:pPr>
            <a:r>
              <a:rPr lang="en-US"/>
              <a:t>get repeat_control_variable_0</a:t>
            </a:r>
          </a:p>
          <a:p>
            <a:pPr marL="0" indent="0">
              <a:lnSpc>
                <a:spcPct val="120000"/>
              </a:lnSpc>
              <a:spcBef>
                <a:spcPts val="0"/>
              </a:spcBef>
              <a:buNone/>
            </a:pPr>
            <a:r>
              <a:rPr lang="en-US"/>
              <a:t>number 0</a:t>
            </a:r>
          </a:p>
          <a:p>
            <a:pPr marL="0" indent="0">
              <a:lnSpc>
                <a:spcPct val="120000"/>
              </a:lnSpc>
              <a:spcBef>
                <a:spcPts val="0"/>
              </a:spcBef>
              <a:buNone/>
            </a:pPr>
            <a:r>
              <a:rPr lang="en-US" err="1"/>
              <a:t>cmpg</a:t>
            </a:r>
            <a:endParaRPr lang="en-US"/>
          </a:p>
          <a:p>
            <a:pPr marL="0" indent="0">
              <a:lnSpc>
                <a:spcPct val="120000"/>
              </a:lnSpc>
              <a:spcBef>
                <a:spcPts val="0"/>
              </a:spcBef>
              <a:buNone/>
            </a:pPr>
            <a:r>
              <a:rPr lang="en-US">
                <a:solidFill>
                  <a:srgbClr val="00B0F0"/>
                </a:solidFill>
              </a:rPr>
              <a:t>JUMPNZ L1_0</a:t>
            </a:r>
          </a:p>
          <a:p>
            <a:pPr marL="0" indent="0">
              <a:lnSpc>
                <a:spcPct val="120000"/>
              </a:lnSpc>
              <a:spcBef>
                <a:spcPts val="0"/>
              </a:spcBef>
              <a:buNone/>
            </a:pPr>
            <a:r>
              <a:rPr lang="en-US">
                <a:solidFill>
                  <a:schemeClr val="accent2"/>
                </a:solidFill>
              </a:rPr>
              <a:t>JUMP L0_0</a:t>
            </a:r>
          </a:p>
          <a:p>
            <a:pPr marL="0" indent="0">
              <a:lnSpc>
                <a:spcPct val="120000"/>
              </a:lnSpc>
              <a:spcBef>
                <a:spcPts val="0"/>
              </a:spcBef>
              <a:buNone/>
            </a:pPr>
            <a:r>
              <a:rPr lang="en-US">
                <a:solidFill>
                  <a:srgbClr val="00B0F0"/>
                </a:solidFill>
              </a:rPr>
              <a:t>L1_0</a:t>
            </a:r>
          </a:p>
        </p:txBody>
      </p:sp>
      <p:pic>
        <p:nvPicPr>
          <p:cNvPr id="7" name="Picture 6" descr="A close up of a sign&#10;&#10;Description automatically generated">
            <a:extLst>
              <a:ext uri="{FF2B5EF4-FFF2-40B4-BE49-F238E27FC236}">
                <a16:creationId xmlns:a16="http://schemas.microsoft.com/office/drawing/2014/main" id="{48F1ADB6-9F57-3F4C-AA15-3B66F6F082A1}"/>
              </a:ext>
            </a:extLst>
          </p:cNvPr>
          <p:cNvPicPr>
            <a:picLocks noChangeAspect="1"/>
          </p:cNvPicPr>
          <p:nvPr/>
        </p:nvPicPr>
        <p:blipFill>
          <a:blip r:embed="rId3"/>
          <a:stretch>
            <a:fillRect/>
          </a:stretch>
        </p:blipFill>
        <p:spPr>
          <a:xfrm>
            <a:off x="7324389" y="1823875"/>
            <a:ext cx="3742994" cy="2917500"/>
          </a:xfrm>
          <a:prstGeom prst="rect">
            <a:avLst/>
          </a:prstGeom>
        </p:spPr>
      </p:pic>
      <p:sp>
        <p:nvSpPr>
          <p:cNvPr id="5" name="TextBox 4">
            <a:extLst>
              <a:ext uri="{FF2B5EF4-FFF2-40B4-BE49-F238E27FC236}">
                <a16:creationId xmlns:a16="http://schemas.microsoft.com/office/drawing/2014/main" id="{EE681FD7-FA6A-BB41-B16E-E8C7DBE3CCDF}"/>
              </a:ext>
            </a:extLst>
          </p:cNvPr>
          <p:cNvSpPr txBox="1"/>
          <p:nvPr/>
        </p:nvSpPr>
        <p:spPr>
          <a:xfrm>
            <a:off x="2566797" y="1454543"/>
            <a:ext cx="2306657" cy="369332"/>
          </a:xfrm>
          <a:prstGeom prst="rect">
            <a:avLst/>
          </a:prstGeom>
          <a:noFill/>
        </p:spPr>
        <p:txBody>
          <a:bodyPr wrap="none" rtlCol="0">
            <a:spAutoFit/>
          </a:bodyPr>
          <a:lstStyle/>
          <a:p>
            <a:r>
              <a:rPr lang="en-US" b="1"/>
              <a:t>bytecode code of loop</a:t>
            </a:r>
          </a:p>
        </p:txBody>
      </p:sp>
    </p:spTree>
    <p:extLst>
      <p:ext uri="{BB962C8B-B14F-4D97-AF65-F5344CB8AC3E}">
        <p14:creationId xmlns:p14="http://schemas.microsoft.com/office/powerpoint/2010/main" val="119795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87D00-E4A3-44BB-88E3-8D8B811887A6}"/>
              </a:ext>
            </a:extLst>
          </p:cNvPr>
          <p:cNvSpPr txBox="1"/>
          <p:nvPr/>
        </p:nvSpPr>
        <p:spPr>
          <a:xfrm>
            <a:off x="634276" y="803705"/>
            <a:ext cx="4208656" cy="30348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r">
              <a:lnSpc>
                <a:spcPct val="90000"/>
              </a:lnSpc>
              <a:spcBef>
                <a:spcPct val="0"/>
              </a:spcBef>
              <a:spcAft>
                <a:spcPts val="600"/>
              </a:spcAft>
            </a:pPr>
            <a:r>
              <a:rPr lang="en-US" sz="5400" kern="1200">
                <a:solidFill>
                  <a:srgbClr val="FFFFFF"/>
                </a:solidFill>
                <a:latin typeface="+mj-lt"/>
                <a:ea typeface="+mj-ea"/>
                <a:cs typeface="+mj-cs"/>
              </a:rPr>
              <a:t>Interpreter</a:t>
            </a:r>
            <a:endParaRPr lang="en-US"/>
          </a:p>
          <a:p>
            <a:pPr algn="r">
              <a:lnSpc>
                <a:spcPct val="90000"/>
              </a:lnSpc>
              <a:spcBef>
                <a:spcPct val="0"/>
              </a:spcBef>
              <a:spcAft>
                <a:spcPts val="600"/>
              </a:spcAft>
            </a:pPr>
            <a:endParaRPr lang="en-US" sz="5400">
              <a:solidFill>
                <a:srgbClr val="FFFFFF"/>
              </a:solidFill>
              <a:latin typeface="+mj-lt"/>
              <a:ea typeface="+mj-ea"/>
              <a:cs typeface="+mj-cs"/>
            </a:endParaRPr>
          </a:p>
          <a:p>
            <a:pPr algn="r">
              <a:lnSpc>
                <a:spcPct val="90000"/>
              </a:lnSpc>
              <a:spcBef>
                <a:spcPct val="0"/>
              </a:spcBef>
              <a:spcAft>
                <a:spcPts val="600"/>
              </a:spcAft>
            </a:pPr>
            <a:r>
              <a:rPr lang="en-US" sz="5400">
                <a:solidFill>
                  <a:srgbClr val="FFFFFF"/>
                </a:solidFill>
                <a:latin typeface="+mj-lt"/>
                <a:ea typeface="+mj-ea"/>
                <a:cs typeface="+mj-cs"/>
              </a:rPr>
              <a:t>  Program Memory</a:t>
            </a:r>
            <a:endParaRPr lang="en-US">
              <a:ea typeface="+mj-ea"/>
              <a:cs typeface="Calibri"/>
            </a:endParaRPr>
          </a:p>
        </p:txBody>
      </p:sp>
      <p:cxnSp>
        <p:nvCxnSpPr>
          <p:cNvPr id="15" name="Straight Connector 14">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7CA98066-C29A-4841-BC33-F38CC0E61D3E}"/>
              </a:ext>
            </a:extLst>
          </p:cNvPr>
          <p:cNvGraphicFramePr>
            <a:graphicFrameLocks noGrp="1"/>
          </p:cNvGraphicFramePr>
          <p:nvPr>
            <p:extLst>
              <p:ext uri="{D42A27DB-BD31-4B8C-83A1-F6EECF244321}">
                <p14:modId xmlns:p14="http://schemas.microsoft.com/office/powerpoint/2010/main" val="81015354"/>
              </p:ext>
            </p:extLst>
          </p:nvPr>
        </p:nvGraphicFramePr>
        <p:xfrm>
          <a:off x="5948149" y="272955"/>
          <a:ext cx="5681869" cy="6304096"/>
        </p:xfrm>
        <a:graphic>
          <a:graphicData uri="http://schemas.openxmlformats.org/drawingml/2006/table">
            <a:tbl>
              <a:tblPr firstRow="1" bandRow="1">
                <a:tableStyleId>{3B4B98B0-60AC-42C2-AFA5-B58CD77FA1E5}</a:tableStyleId>
              </a:tblPr>
              <a:tblGrid>
                <a:gridCol w="1715812">
                  <a:extLst>
                    <a:ext uri="{9D8B030D-6E8A-4147-A177-3AD203B41FA5}">
                      <a16:colId xmlns:a16="http://schemas.microsoft.com/office/drawing/2014/main" val="2070600265"/>
                    </a:ext>
                  </a:extLst>
                </a:gridCol>
                <a:gridCol w="3966057">
                  <a:extLst>
                    <a:ext uri="{9D8B030D-6E8A-4147-A177-3AD203B41FA5}">
                      <a16:colId xmlns:a16="http://schemas.microsoft.com/office/drawing/2014/main" val="2342819735"/>
                    </a:ext>
                  </a:extLst>
                </a:gridCol>
              </a:tblGrid>
              <a:tr h="197003">
                <a:tc gridSpan="2">
                  <a:txBody>
                    <a:bodyPr/>
                    <a:lstStyle/>
                    <a:p>
                      <a:pPr algn="ctr"/>
                      <a:r>
                        <a:rPr lang="en-US" sz="1000">
                          <a:effectLst/>
                        </a:rPr>
                        <a:t>Program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197003">
                <a:tc>
                  <a:txBody>
                    <a:bodyPr/>
                    <a:lstStyle/>
                    <a:p>
                      <a:pPr algn="ctr"/>
                      <a:r>
                        <a:rPr lang="en-GB" sz="1000">
                          <a:effectLst/>
                        </a:rPr>
                        <a:t>Address</a:t>
                      </a:r>
                    </a:p>
                  </a:txBody>
                  <a:tcPr marL="0" marR="0" marT="0" marB="0" anchor="ctr"/>
                </a:tc>
                <a:tc>
                  <a:txBody>
                    <a:bodyPr/>
                    <a:lstStyle/>
                    <a:p>
                      <a:pPr algn="ct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algn="ctr"/>
                      <a:r>
                        <a:rPr lang="en-GB" sz="1000">
                          <a:effectLst/>
                        </a:rPr>
                        <a:t>0</a:t>
                      </a:r>
                    </a:p>
                  </a:txBody>
                  <a:tcPr marL="0" marR="0" marT="0" marB="0" anchor="ctr"/>
                </a:tc>
                <a:tc>
                  <a:txBody>
                    <a:bodyPr/>
                    <a:lstStyle/>
                    <a:p>
                      <a:pPr algn="ct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algn="ctr"/>
                      <a:r>
                        <a:rPr lang="en-GB" sz="1000">
                          <a:effectLst/>
                        </a:rPr>
                        <a:t>1</a:t>
                      </a:r>
                    </a:p>
                  </a:txBody>
                  <a:tcPr marL="0" marR="0" marT="0" marB="0" anchor="ctr"/>
                </a:tc>
                <a:tc>
                  <a:txBody>
                    <a:bodyPr/>
                    <a:lstStyle/>
                    <a:p>
                      <a:pPr algn="ct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algn="ctr"/>
                      <a:r>
                        <a:rPr lang="en-GB" sz="1000">
                          <a:effectLst/>
                        </a:rPr>
                        <a:t>2</a:t>
                      </a:r>
                    </a:p>
                  </a:txBody>
                  <a:tcPr marL="0" marR="0" marT="0" marB="0" anchor="ctr"/>
                </a:tc>
                <a:tc>
                  <a:txBody>
                    <a:bodyPr/>
                    <a:lstStyle/>
                    <a:p>
                      <a:pPr algn="ct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algn="ctr"/>
                      <a:r>
                        <a:rPr lang="en-GB" sz="1000">
                          <a:effectLst/>
                        </a:rPr>
                        <a:t>3</a:t>
                      </a:r>
                    </a:p>
                  </a:txBody>
                  <a:tcPr marL="0" marR="0" marT="0" marB="0" anchor="ctr"/>
                </a:tc>
                <a:tc>
                  <a:txBody>
                    <a:bodyPr/>
                    <a:lstStyle/>
                    <a:p>
                      <a:pPr algn="ct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algn="ctr"/>
                      <a:r>
                        <a:rPr lang="en-GB" sz="1000">
                          <a:effectLst/>
                        </a:rPr>
                        <a:t>4</a:t>
                      </a:r>
                    </a:p>
                  </a:txBody>
                  <a:tcPr marL="0" marR="0" marT="0" marB="0" anchor="ctr"/>
                </a:tc>
                <a:tc>
                  <a:txBody>
                    <a:bodyPr/>
                    <a:lstStyle/>
                    <a:p>
                      <a:pPr algn="ct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algn="ctr"/>
                      <a:r>
                        <a:rPr lang="en-GB" sz="1000">
                          <a:effectLst/>
                        </a:rPr>
                        <a:t>5</a:t>
                      </a:r>
                    </a:p>
                  </a:txBody>
                  <a:tcPr marL="0" marR="0" marT="0" marB="0" anchor="ctr"/>
                </a:tc>
                <a:tc>
                  <a:txBody>
                    <a:bodyPr/>
                    <a:lstStyle/>
                    <a:p>
                      <a:pPr algn="ct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algn="ctr"/>
                      <a:r>
                        <a:rPr lang="en-GB" sz="1000">
                          <a:effectLst/>
                        </a:rPr>
                        <a:t>6</a:t>
                      </a:r>
                    </a:p>
                  </a:txBody>
                  <a:tcPr marL="0" marR="0" marT="0" marB="0" anchor="ctr"/>
                </a:tc>
                <a:tc>
                  <a:txBody>
                    <a:bodyPr/>
                    <a:lstStyle/>
                    <a:p>
                      <a:pPr algn="ct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algn="ctr"/>
                      <a:r>
                        <a:rPr lang="en-GB" sz="1000">
                          <a:effectLst/>
                        </a:rPr>
                        <a:t>7</a:t>
                      </a:r>
                    </a:p>
                  </a:txBody>
                  <a:tcPr marL="0" marR="0" marT="0" marB="0" anchor="ctr"/>
                </a:tc>
                <a:tc>
                  <a:txBody>
                    <a:bodyPr/>
                    <a:lstStyle/>
                    <a:p>
                      <a:pPr algn="ctr"/>
                      <a:r>
                        <a:rPr lang="en-US" sz="1000" err="1">
                          <a:effectLst/>
                        </a:rPr>
                        <a:t>cmpl</a:t>
                      </a:r>
                      <a:r>
                        <a:rPr lang="en-US" sz="1000">
                          <a:effectLst/>
                        </a:rPr>
                        <a:t>​​</a:t>
                      </a:r>
                    </a:p>
                  </a:txBody>
                  <a:tcPr marL="0" marR="0" marT="0" marB="0" anchor="ctr"/>
                </a:tc>
                <a:extLst>
                  <a:ext uri="{0D108BD9-81ED-4DB2-BD59-A6C34878D82A}">
                    <a16:rowId xmlns:a16="http://schemas.microsoft.com/office/drawing/2014/main" val="2011414102"/>
                  </a:ext>
                </a:extLst>
              </a:tr>
              <a:tr h="197003">
                <a:tc>
                  <a:txBody>
                    <a:bodyPr/>
                    <a:lstStyle/>
                    <a:p>
                      <a:pPr algn="ctr"/>
                      <a:r>
                        <a:rPr lang="en-GB" sz="1000">
                          <a:effectLst/>
                        </a:rPr>
                        <a:t>8</a:t>
                      </a:r>
                    </a:p>
                  </a:txBody>
                  <a:tcPr marL="0" marR="0" marT="0" marB="0" anchor="ctr"/>
                </a:tc>
                <a:tc>
                  <a:txBody>
                    <a:bodyPr/>
                    <a:lstStyle/>
                    <a:p>
                      <a:pPr algn="ctr"/>
                      <a:r>
                        <a:rPr lang="en-US" sz="1000">
                          <a:effectLst/>
                          <a:highlight>
                            <a:srgbClr val="FFFF00"/>
                          </a:highlight>
                        </a:rPr>
                        <a:t>JUMPNZ L0_1​​</a:t>
                      </a:r>
                    </a:p>
                  </a:txBody>
                  <a:tcPr marL="0" marR="0" marT="0" marB="0" anchor="ctr"/>
                </a:tc>
                <a:extLst>
                  <a:ext uri="{0D108BD9-81ED-4DB2-BD59-A6C34878D82A}">
                    <a16:rowId xmlns:a16="http://schemas.microsoft.com/office/drawing/2014/main" val="56708690"/>
                  </a:ext>
                </a:extLst>
              </a:tr>
              <a:tr h="197003">
                <a:tc>
                  <a:txBody>
                    <a:bodyPr/>
                    <a:lstStyle/>
                    <a:p>
                      <a:pPr algn="ctr"/>
                      <a:r>
                        <a:rPr lang="en-GB" sz="1000">
                          <a:effectLst/>
                        </a:rPr>
                        <a:t>9</a:t>
                      </a:r>
                    </a:p>
                  </a:txBody>
                  <a:tcPr marL="0" marR="0" marT="0" marB="0" anchor="ctr"/>
                </a:tc>
                <a:tc>
                  <a:txBody>
                    <a:bodyPr/>
                    <a:lstStyle/>
                    <a:p>
                      <a:pPr algn="ct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algn="ctr"/>
                      <a:r>
                        <a:rPr lang="en-GB" sz="1000">
                          <a:effectLst/>
                        </a:rPr>
                        <a:t>10</a:t>
                      </a:r>
                    </a:p>
                  </a:txBody>
                  <a:tcPr marL="0" marR="0" marT="0" marB="0" anchor="ctr"/>
                </a:tc>
                <a:tc>
                  <a:txBody>
                    <a:bodyPr/>
                    <a:lstStyle/>
                    <a:p>
                      <a:pPr algn="ct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algn="ctr"/>
                      <a:r>
                        <a:rPr lang="en-GB" sz="1000">
                          <a:effectLst/>
                        </a:rPr>
                        <a:t>11</a:t>
                      </a:r>
                    </a:p>
                  </a:txBody>
                  <a:tcPr marL="0" marR="0" marT="0" marB="0" anchor="ctr"/>
                </a:tc>
                <a:tc>
                  <a:txBody>
                    <a:bodyPr/>
                    <a:lstStyle/>
                    <a:p>
                      <a:pPr algn="ctr"/>
                      <a:r>
                        <a:rPr lang="en-US" sz="1000" err="1">
                          <a:effectLst/>
                        </a:rPr>
                        <a:t>mul</a:t>
                      </a:r>
                      <a:r>
                        <a:rPr lang="en-US" sz="1000">
                          <a:effectLst/>
                        </a:rPr>
                        <a:t>​​</a:t>
                      </a:r>
                    </a:p>
                  </a:txBody>
                  <a:tcPr marL="0" marR="0" marT="0" marB="0" anchor="ctr"/>
                </a:tc>
                <a:extLst>
                  <a:ext uri="{0D108BD9-81ED-4DB2-BD59-A6C34878D82A}">
                    <a16:rowId xmlns:a16="http://schemas.microsoft.com/office/drawing/2014/main" val="1793411378"/>
                  </a:ext>
                </a:extLst>
              </a:tr>
              <a:tr h="197003">
                <a:tc>
                  <a:txBody>
                    <a:bodyPr/>
                    <a:lstStyle/>
                    <a:p>
                      <a:pPr algn="ctr"/>
                      <a:r>
                        <a:rPr lang="en-GB" sz="1000">
                          <a:effectLst/>
                        </a:rPr>
                        <a:t>12</a:t>
                      </a:r>
                    </a:p>
                  </a:txBody>
                  <a:tcPr marL="0" marR="0" marT="0" marB="0" anchor="ctr"/>
                </a:tc>
                <a:tc>
                  <a:txBody>
                    <a:bodyPr/>
                    <a:lstStyle/>
                    <a:p>
                      <a:pPr algn="ct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algn="ctr"/>
                      <a:r>
                        <a:rPr lang="en-GB" sz="1000">
                          <a:effectLst/>
                        </a:rPr>
                        <a:t>13</a:t>
                      </a:r>
                    </a:p>
                  </a:txBody>
                  <a:tcPr marL="0" marR="0" marT="0" marB="0" anchor="ctr"/>
                </a:tc>
                <a:tc>
                  <a:txBody>
                    <a:bodyPr/>
                    <a:lstStyle/>
                    <a:p>
                      <a:pPr algn="ct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algn="ctr"/>
                      <a:r>
                        <a:rPr lang="en-GB" sz="1000">
                          <a:effectLst/>
                        </a:rPr>
                        <a:t>14</a:t>
                      </a:r>
                    </a:p>
                  </a:txBody>
                  <a:tcPr marL="0" marR="0" marT="0" marB="0" anchor="ctr"/>
                </a:tc>
                <a:tc>
                  <a:txBody>
                    <a:bodyPr/>
                    <a:lstStyle/>
                    <a:p>
                      <a:pPr algn="ctr"/>
                      <a:r>
                        <a:rPr lang="en-US" sz="1000">
                          <a:effectLst/>
                          <a:highlight>
                            <a:srgbClr val="FFFF00"/>
                          </a:highlight>
                        </a:rPr>
                        <a:t>L0_1​​</a:t>
                      </a:r>
                    </a:p>
                  </a:txBody>
                  <a:tcPr marL="0" marR="0" marT="0" marB="0" anchor="ctr"/>
                </a:tc>
                <a:extLst>
                  <a:ext uri="{0D108BD9-81ED-4DB2-BD59-A6C34878D82A}">
                    <a16:rowId xmlns:a16="http://schemas.microsoft.com/office/drawing/2014/main" val="3650234226"/>
                  </a:ext>
                </a:extLst>
              </a:tr>
              <a:tr h="197003">
                <a:tc>
                  <a:txBody>
                    <a:bodyPr/>
                    <a:lstStyle/>
                    <a:p>
                      <a:pPr algn="ctr"/>
                      <a:r>
                        <a:rPr lang="en-GB" sz="1000">
                          <a:effectLst/>
                        </a:rPr>
                        <a:t>15</a:t>
                      </a:r>
                    </a:p>
                  </a:txBody>
                  <a:tcPr marL="0" marR="0" marT="0" marB="0" anchor="ctr"/>
                </a:tc>
                <a:tc>
                  <a:txBody>
                    <a:bodyPr/>
                    <a:lstStyle/>
                    <a:p>
                      <a:pPr algn="ct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algn="ctr"/>
                      <a:r>
                        <a:rPr lang="en-GB" sz="1000">
                          <a:effectLst/>
                        </a:rPr>
                        <a:t>16</a:t>
                      </a:r>
                    </a:p>
                  </a:txBody>
                  <a:tcPr marL="0" marR="0" marT="0" marB="0" anchor="ctr"/>
                </a:tc>
                <a:tc>
                  <a:txBody>
                    <a:bodyPr/>
                    <a:lstStyle/>
                    <a:p>
                      <a:pPr algn="ct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algn="ctr"/>
                      <a:r>
                        <a:rPr lang="en-GB" sz="1000">
                          <a:effectLst/>
                        </a:rPr>
                        <a:t>17</a:t>
                      </a:r>
                    </a:p>
                  </a:txBody>
                  <a:tcPr marL="0" marR="0" marT="0" marB="0" anchor="ctr"/>
                </a:tc>
                <a:tc>
                  <a:txBody>
                    <a:bodyPr/>
                    <a:lstStyle/>
                    <a:p>
                      <a:pPr algn="ct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algn="ctr"/>
                      <a:r>
                        <a:rPr lang="en-GB" sz="1000">
                          <a:effectLst/>
                        </a:rPr>
                        <a:t>18</a:t>
                      </a:r>
                    </a:p>
                  </a:txBody>
                  <a:tcPr marL="0" marR="0" marT="0" marB="0" anchor="ctr"/>
                </a:tc>
                <a:tc>
                  <a:txBody>
                    <a:bodyPr/>
                    <a:lstStyle/>
                    <a:p>
                      <a:pPr algn="ct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algn="ctr"/>
                      <a:r>
                        <a:rPr lang="en-GB" sz="1000">
                          <a:effectLst/>
                        </a:rPr>
                        <a:t>19</a:t>
                      </a:r>
                    </a:p>
                  </a:txBody>
                  <a:tcPr marL="0" marR="0" marT="0" marB="0" anchor="ctr"/>
                </a:tc>
                <a:tc>
                  <a:txBody>
                    <a:bodyPr/>
                    <a:lstStyle/>
                    <a:p>
                      <a:pPr algn="ct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algn="ctr"/>
                      <a:r>
                        <a:rPr lang="en-GB" sz="1000">
                          <a:effectLst/>
                        </a:rPr>
                        <a:t>20</a:t>
                      </a:r>
                    </a:p>
                  </a:txBody>
                  <a:tcPr marL="0" marR="0" marT="0" marB="0" anchor="ctr"/>
                </a:tc>
                <a:tc>
                  <a:txBody>
                    <a:bodyPr/>
                    <a:lstStyle/>
                    <a:p>
                      <a:pPr algn="ct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algn="ctr"/>
                      <a:r>
                        <a:rPr lang="en-GB" sz="1000">
                          <a:effectLst/>
                        </a:rPr>
                        <a:t>21</a:t>
                      </a:r>
                    </a:p>
                  </a:txBody>
                  <a:tcPr marL="0" marR="0" marT="0" marB="0" anchor="ctr"/>
                </a:tc>
                <a:tc>
                  <a:txBody>
                    <a:bodyPr/>
                    <a:lstStyle/>
                    <a:p>
                      <a:pPr algn="ct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algn="ctr"/>
                      <a:r>
                        <a:rPr lang="en-GB" sz="1000">
                          <a:effectLst/>
                        </a:rPr>
                        <a:t>22</a:t>
                      </a:r>
                    </a:p>
                  </a:txBody>
                  <a:tcPr marL="0" marR="0" marT="0" marB="0" anchor="ctr"/>
                </a:tc>
                <a:tc>
                  <a:txBody>
                    <a:bodyPr/>
                    <a:lstStyle/>
                    <a:p>
                      <a:pPr algn="ct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algn="ctr"/>
                      <a:r>
                        <a:rPr lang="en-GB" sz="1000">
                          <a:effectLst/>
                        </a:rPr>
                        <a:t>23</a:t>
                      </a:r>
                    </a:p>
                  </a:txBody>
                  <a:tcPr marL="0" marR="0" marT="0" marB="0" anchor="ctr"/>
                </a:tc>
                <a:tc>
                  <a:txBody>
                    <a:bodyPr/>
                    <a:lstStyle/>
                    <a:p>
                      <a:pPr algn="ct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algn="ctr"/>
                      <a:r>
                        <a:rPr lang="en-GB" sz="1000">
                          <a:effectLst/>
                        </a:rPr>
                        <a:t>24</a:t>
                      </a:r>
                    </a:p>
                  </a:txBody>
                  <a:tcPr marL="0" marR="0" marT="0" marB="0" anchor="ctr"/>
                </a:tc>
                <a:tc>
                  <a:txBody>
                    <a:bodyPr/>
                    <a:lstStyle/>
                    <a:p>
                      <a:pPr algn="ct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algn="ctr"/>
                      <a:r>
                        <a:rPr lang="en-GB" sz="1000">
                          <a:effectLst/>
                        </a:rPr>
                        <a:t>25</a:t>
                      </a:r>
                    </a:p>
                  </a:txBody>
                  <a:tcPr marL="0" marR="0" marT="0" marB="0" anchor="ctr"/>
                </a:tc>
                <a:tc>
                  <a:txBody>
                    <a:bodyPr/>
                    <a:lstStyle/>
                    <a:p>
                      <a:pPr algn="ct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algn="ctr"/>
                      <a:r>
                        <a:rPr lang="en-GB" sz="1000">
                          <a:effectLst/>
                        </a:rPr>
                        <a:t>26</a:t>
                      </a:r>
                    </a:p>
                  </a:txBody>
                  <a:tcPr marL="0" marR="0" marT="0" marB="0" anchor="ctr"/>
                </a:tc>
                <a:tc>
                  <a:txBody>
                    <a:bodyPr/>
                    <a:lstStyle/>
                    <a:p>
                      <a:pPr algn="ctr"/>
                      <a:r>
                        <a:rPr lang="en-US" sz="1000" err="1">
                          <a:effectLst/>
                        </a:rPr>
                        <a:t>cmpg</a:t>
                      </a:r>
                      <a:r>
                        <a:rPr lang="en-US" sz="1000">
                          <a:effectLst/>
                        </a:rPr>
                        <a:t>​​</a:t>
                      </a:r>
                    </a:p>
                  </a:txBody>
                  <a:tcPr marL="0" marR="0" marT="0" marB="0" anchor="ctr"/>
                </a:tc>
                <a:extLst>
                  <a:ext uri="{0D108BD9-81ED-4DB2-BD59-A6C34878D82A}">
                    <a16:rowId xmlns:a16="http://schemas.microsoft.com/office/drawing/2014/main" val="495594122"/>
                  </a:ext>
                </a:extLst>
              </a:tr>
              <a:tr h="197003">
                <a:tc>
                  <a:txBody>
                    <a:bodyPr/>
                    <a:lstStyle/>
                    <a:p>
                      <a:pPr algn="ctr"/>
                      <a:r>
                        <a:rPr lang="en-GB" sz="1000">
                          <a:effectLst/>
                        </a:rPr>
                        <a:t>27</a:t>
                      </a:r>
                    </a:p>
                  </a:txBody>
                  <a:tcPr marL="0" marR="0" marT="0" marB="0" anchor="ctr"/>
                </a:tc>
                <a:tc>
                  <a:txBody>
                    <a:bodyPr/>
                    <a:lstStyle/>
                    <a:p>
                      <a:pPr algn="ct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algn="ctr"/>
                      <a:r>
                        <a:rPr lang="en-GB" sz="1000">
                          <a:effectLst/>
                        </a:rPr>
                        <a:t>28</a:t>
                      </a:r>
                    </a:p>
                  </a:txBody>
                  <a:tcPr marL="0" marR="0" marT="0" marB="0" anchor="ctr"/>
                </a:tc>
                <a:tc>
                  <a:txBody>
                    <a:bodyPr/>
                    <a:lstStyle/>
                    <a:p>
                      <a:pPr algn="ct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algn="ctr"/>
                      <a:r>
                        <a:rPr lang="en-GB" sz="1000">
                          <a:effectLst/>
                        </a:rPr>
                        <a:t>29</a:t>
                      </a:r>
                    </a:p>
                  </a:txBody>
                  <a:tcPr marL="0" marR="0" marT="0" marB="0" anchor="ctr"/>
                </a:tc>
                <a:tc>
                  <a:txBody>
                    <a:bodyPr/>
                    <a:lstStyle/>
                    <a:p>
                      <a:pPr algn="ct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cxnSp>
        <p:nvCxnSpPr>
          <p:cNvPr id="9" name="Straight Arrow Connector 8">
            <a:extLst>
              <a:ext uri="{FF2B5EF4-FFF2-40B4-BE49-F238E27FC236}">
                <a16:creationId xmlns:a16="http://schemas.microsoft.com/office/drawing/2014/main" id="{951B46D0-79A9-4FC6-917A-1CFA2E596ECB}"/>
              </a:ext>
            </a:extLst>
          </p:cNvPr>
          <p:cNvCxnSpPr/>
          <p:nvPr/>
        </p:nvCxnSpPr>
        <p:spPr>
          <a:xfrm flipH="1" flipV="1">
            <a:off x="11147946" y="565243"/>
            <a:ext cx="711959" cy="68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2510544659"/>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2207290381"/>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extLst>
              <p:ext uri="{D42A27DB-BD31-4B8C-83A1-F6EECF244321}">
                <p14:modId xmlns:p14="http://schemas.microsoft.com/office/powerpoint/2010/main" val="4033127852"/>
              </p:ext>
            </p:extLst>
          </p:nvPr>
        </p:nvGraphicFramePr>
        <p:xfrm>
          <a:off x="8166060" y="301733"/>
          <a:ext cx="3816676" cy="6011026"/>
        </p:xfrm>
        <a:graphic>
          <a:graphicData uri="http://schemas.openxmlformats.org/drawingml/2006/table">
            <a:tbl>
              <a:tblPr firstRow="1" bandRow="1">
                <a:tableStyleId>{17292A2E-F333-43FB-9621-5CBBE7FDCDCB}</a:tableStyleId>
              </a:tblPr>
              <a:tblGrid>
                <a:gridCol w="1152560">
                  <a:extLst>
                    <a:ext uri="{9D8B030D-6E8A-4147-A177-3AD203B41FA5}">
                      <a16:colId xmlns:a16="http://schemas.microsoft.com/office/drawing/2014/main" val="2070600265"/>
                    </a:ext>
                  </a:extLst>
                </a:gridCol>
                <a:gridCol w="2664116">
                  <a:extLst>
                    <a:ext uri="{9D8B030D-6E8A-4147-A177-3AD203B41FA5}">
                      <a16:colId xmlns:a16="http://schemas.microsoft.com/office/drawing/2014/main" val="2342819735"/>
                    </a:ext>
                  </a:extLst>
                </a:gridCol>
              </a:tblGrid>
              <a:tr h="460226">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88314">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3027680" y="66040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613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1260348720"/>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4019069539"/>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extLst>
              <p:ext uri="{D42A27DB-BD31-4B8C-83A1-F6EECF244321}">
                <p14:modId xmlns:p14="http://schemas.microsoft.com/office/powerpoint/2010/main" val="2749597582"/>
              </p:ext>
            </p:extLst>
          </p:nvPr>
        </p:nvGraphicFramePr>
        <p:xfrm>
          <a:off x="8166060" y="301733"/>
          <a:ext cx="3816676" cy="6011026"/>
        </p:xfrm>
        <a:graphic>
          <a:graphicData uri="http://schemas.openxmlformats.org/drawingml/2006/table">
            <a:tbl>
              <a:tblPr firstRow="1" bandRow="1">
                <a:tableStyleId>{17292A2E-F333-43FB-9621-5CBBE7FDCDCB}</a:tableStyleId>
              </a:tblPr>
              <a:tblGrid>
                <a:gridCol w="1152560">
                  <a:extLst>
                    <a:ext uri="{9D8B030D-6E8A-4147-A177-3AD203B41FA5}">
                      <a16:colId xmlns:a16="http://schemas.microsoft.com/office/drawing/2014/main" val="2070600265"/>
                    </a:ext>
                  </a:extLst>
                </a:gridCol>
                <a:gridCol w="2664116">
                  <a:extLst>
                    <a:ext uri="{9D8B030D-6E8A-4147-A177-3AD203B41FA5}">
                      <a16:colId xmlns:a16="http://schemas.microsoft.com/office/drawing/2014/main" val="2342819735"/>
                    </a:ext>
                  </a:extLst>
                </a:gridCol>
              </a:tblGrid>
              <a:tr h="460226">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88314">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56560" y="84328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1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578378205"/>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1508688020"/>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10</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16676" cy="6011026"/>
        </p:xfrm>
        <a:graphic>
          <a:graphicData uri="http://schemas.openxmlformats.org/drawingml/2006/table">
            <a:tbl>
              <a:tblPr firstRow="1" bandRow="1">
                <a:tableStyleId>{17292A2E-F333-43FB-9621-5CBBE7FDCDCB}</a:tableStyleId>
              </a:tblPr>
              <a:tblGrid>
                <a:gridCol w="1152560">
                  <a:extLst>
                    <a:ext uri="{9D8B030D-6E8A-4147-A177-3AD203B41FA5}">
                      <a16:colId xmlns:a16="http://schemas.microsoft.com/office/drawing/2014/main" val="2070600265"/>
                    </a:ext>
                  </a:extLst>
                </a:gridCol>
                <a:gridCol w="2664116">
                  <a:extLst>
                    <a:ext uri="{9D8B030D-6E8A-4147-A177-3AD203B41FA5}">
                      <a16:colId xmlns:a16="http://schemas.microsoft.com/office/drawing/2014/main" val="2342819735"/>
                    </a:ext>
                  </a:extLst>
                </a:gridCol>
              </a:tblGrid>
              <a:tr h="460226">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88314">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3017520" y="105664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35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2295505554"/>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extLst>
              <p:ext uri="{D42A27DB-BD31-4B8C-83A1-F6EECF244321}">
                <p14:modId xmlns:p14="http://schemas.microsoft.com/office/powerpoint/2010/main" val="1148575012"/>
              </p:ext>
            </p:extLst>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3261360" y="125984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682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3329976061"/>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871310709"/>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3027680" y="165608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62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729592336"/>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1289174213"/>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r>
                        <a:rPr lang="en-US" sz="2000">
                          <a:effectLst/>
                        </a:rPr>
                        <a:t>5</a:t>
                      </a: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97200" y="186944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6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4109807392"/>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1967748557"/>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0 (true)</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05760" y="205232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1C96C2-15C5-48AB-AFA9-2CA69C291114}"/>
              </a:ext>
            </a:extLst>
          </p:cNvPr>
          <p:cNvSpPr txBox="1"/>
          <p:nvPr/>
        </p:nvSpPr>
        <p:spPr>
          <a:xfrm>
            <a:off x="1118191" y="6434470"/>
            <a:ext cx="2743200" cy="369332"/>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t>cmpl</a:t>
            </a:r>
            <a:r>
              <a:rPr lang="en-GB"/>
              <a:t> = compare less</a:t>
            </a:r>
            <a:endParaRPr lang="en-US"/>
          </a:p>
        </p:txBody>
      </p:sp>
    </p:spTree>
    <p:extLst>
      <p:ext uri="{BB962C8B-B14F-4D97-AF65-F5344CB8AC3E}">
        <p14:creationId xmlns:p14="http://schemas.microsoft.com/office/powerpoint/2010/main" val="310628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825554906"/>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highlight>
                            <a:srgbClr val="FFFF00"/>
                          </a:highligh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highlight>
                            <a:srgbClr val="FFFF00"/>
                          </a:highligh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1930233344"/>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15920" y="225552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28F338-D9DE-410D-A88A-23E5A2548AC2}"/>
              </a:ext>
            </a:extLst>
          </p:cNvPr>
          <p:cNvSpPr txBox="1"/>
          <p:nvPr/>
        </p:nvSpPr>
        <p:spPr>
          <a:xfrm>
            <a:off x="1118191" y="6434470"/>
            <a:ext cx="2743200" cy="369332"/>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JUMPNZ = jump not zero</a:t>
            </a:r>
            <a:endParaRPr lang="en-US"/>
          </a:p>
        </p:txBody>
      </p:sp>
    </p:spTree>
    <p:extLst>
      <p:ext uri="{BB962C8B-B14F-4D97-AF65-F5344CB8AC3E}">
        <p14:creationId xmlns:p14="http://schemas.microsoft.com/office/powerpoint/2010/main" val="65457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AAA6-B598-4744-B220-617729A52FD9}"/>
              </a:ext>
            </a:extLst>
          </p:cNvPr>
          <p:cNvSpPr>
            <a:spLocks noGrp="1"/>
          </p:cNvSpPr>
          <p:nvPr>
            <p:ph type="title"/>
          </p:nvPr>
        </p:nvSpPr>
        <p:spPr>
          <a:xfrm>
            <a:off x="762001" y="803325"/>
            <a:ext cx="5314536" cy="1325563"/>
          </a:xfrm>
          <a:prstGeom prst="ellipse">
            <a:avLst/>
          </a:prstGeom>
        </p:spPr>
        <p:txBody>
          <a:bodyPr>
            <a:normAutofit/>
          </a:bodyPr>
          <a:lstStyle/>
          <a:p>
            <a:r>
              <a:rPr lang="en-AU">
                <a:cs typeface="Calibri Light"/>
              </a:rPr>
              <a:t>Background </a:t>
            </a:r>
            <a:endParaRPr lang="en-US"/>
          </a:p>
        </p:txBody>
      </p:sp>
      <p:sp>
        <p:nvSpPr>
          <p:cNvPr id="214" name="Freeform: Shape 8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 name="Picture 206" descr="A girl sitting in front of a computer&#10;&#10;Description generated with high confidence">
            <a:extLst>
              <a:ext uri="{FF2B5EF4-FFF2-40B4-BE49-F238E27FC236}">
                <a16:creationId xmlns:a16="http://schemas.microsoft.com/office/drawing/2014/main" id="{CDC72DA1-B996-4616-8EC5-6FB09E893FAA}"/>
              </a:ext>
            </a:extLst>
          </p:cNvPr>
          <p:cNvPicPr>
            <a:picLocks noChangeAspect="1"/>
          </p:cNvPicPr>
          <p:nvPr/>
        </p:nvPicPr>
        <p:blipFill rotWithShape="1">
          <a:blip r:embed="rId2"/>
          <a:srcRect t="4255" r="-1" b="18067"/>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5" name="Content Placeholder 2">
            <a:extLst>
              <a:ext uri="{FF2B5EF4-FFF2-40B4-BE49-F238E27FC236}">
                <a16:creationId xmlns:a16="http://schemas.microsoft.com/office/drawing/2014/main" id="{61BA863A-6D45-462D-BDCB-C417CD6B202F}"/>
              </a:ext>
            </a:extLst>
          </p:cNvPr>
          <p:cNvGraphicFramePr>
            <a:graphicFrameLocks noGrp="1"/>
          </p:cNvGraphicFramePr>
          <p:nvPr>
            <p:ph idx="1"/>
            <p:extLst>
              <p:ext uri="{D42A27DB-BD31-4B8C-83A1-F6EECF244321}">
                <p14:modId xmlns:p14="http://schemas.microsoft.com/office/powerpoint/2010/main" val="559959782"/>
              </p:ext>
            </p:extLst>
          </p:nvPr>
        </p:nvGraphicFramePr>
        <p:xfrm>
          <a:off x="762000" y="2279018"/>
          <a:ext cx="5314543"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701CA4DC-11DF-AF4C-9E0A-F910E332B820}"/>
              </a:ext>
            </a:extLst>
          </p:cNvPr>
          <p:cNvSpPr txBox="1"/>
          <p:nvPr/>
        </p:nvSpPr>
        <p:spPr>
          <a:xfrm>
            <a:off x="376518" y="115644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16328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3024125593"/>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1821363501"/>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15920" y="245872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532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329130654"/>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57180049"/>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1</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r>
                        <a:rPr lang="en-US" sz="2000">
                          <a:effectLst/>
                        </a:rPr>
                        <a:t>2</a:t>
                      </a: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15920" y="263144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2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1529377221"/>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4160650257"/>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r>
                        <a:rPr lang="en-US" sz="2000">
                          <a:effectLst/>
                        </a:rPr>
                        <a:t>2</a:t>
                      </a: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823653" y="2819518"/>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7248D0-722B-4DB3-808F-BB96201C0A1A}"/>
              </a:ext>
            </a:extLst>
          </p:cNvPr>
          <p:cNvSpPr txBox="1"/>
          <p:nvPr/>
        </p:nvSpPr>
        <p:spPr>
          <a:xfrm>
            <a:off x="1118191" y="6434470"/>
            <a:ext cx="2743200" cy="369332"/>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t>mul</a:t>
            </a:r>
            <a:r>
              <a:rPr lang="en-GB"/>
              <a:t> = multiplication</a:t>
            </a:r>
            <a:endParaRPr lang="en-US"/>
          </a:p>
        </p:txBody>
      </p:sp>
    </p:spTree>
    <p:extLst>
      <p:ext uri="{BB962C8B-B14F-4D97-AF65-F5344CB8AC3E}">
        <p14:creationId xmlns:p14="http://schemas.microsoft.com/office/powerpoint/2010/main" val="423634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1180723688"/>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rPr>
                        <a:t>L1_2​​</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3641511617"/>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56560" y="301752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51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1458671199"/>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lvl="0" algn="ctr">
                        <a:buNone/>
                      </a:pPr>
                      <a:r>
                        <a:rPr lang="en-US" sz="1000">
                          <a:effectLst/>
                        </a:rPr>
                        <a:t>Program Memory​</a:t>
                      </a:r>
                    </a:p>
                  </a:txBody>
                  <a:tcPr marL="0" marR="0" marT="0" marB="0" anchor="ctr"/>
                </a:tc>
                <a:tc hMerge="1">
                  <a:txBody>
                    <a:bodyPr/>
                    <a:lstStyle/>
                    <a:p>
                      <a:endParaRPr lang="en-US"/>
                    </a:p>
                  </a:txBody>
                  <a:tcPr/>
                </a:tc>
                <a:extLst>
                  <a:ext uri="{0D108BD9-81ED-4DB2-BD59-A6C34878D82A}">
                    <a16:rowId xmlns:a16="http://schemas.microsoft.com/office/drawing/2014/main" val="3891699156"/>
                  </a:ext>
                </a:extLst>
              </a:tr>
              <a:tr h="197003">
                <a:tc>
                  <a:txBody>
                    <a:bodyPr/>
                    <a:lstStyle/>
                    <a:p>
                      <a:pPr lvl="0" algn="ctr">
                        <a:buNone/>
                      </a:pPr>
                      <a:r>
                        <a:rPr lang="en-GB" sz="1000">
                          <a:effectLst/>
                        </a:rPr>
                        <a:t>Address</a:t>
                      </a:r>
                    </a:p>
                  </a:txBody>
                  <a:tcPr marL="0" marR="0" marT="0" marB="0" anchor="ctr"/>
                </a:tc>
                <a:tc>
                  <a:txBody>
                    <a:bodyPr/>
                    <a:lstStyle/>
                    <a:p>
                      <a:pPr lvl="0" algn="ctr">
                        <a:buNone/>
                      </a:pP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lvl="0" algn="ctr">
                        <a:buNone/>
                      </a:pPr>
                      <a:r>
                        <a:rPr lang="en-GB" sz="1000">
                          <a:effectLst/>
                        </a:rPr>
                        <a:t>0</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lvl="0" algn="ctr">
                        <a:buNone/>
                      </a:pPr>
                      <a:r>
                        <a:rPr lang="en-GB" sz="1000">
                          <a:effectLst/>
                        </a:rPr>
                        <a:t>1</a:t>
                      </a:r>
                    </a:p>
                  </a:txBody>
                  <a:tcPr marL="0" marR="0" marT="0" marB="0" anchor="ctr"/>
                </a:tc>
                <a:tc>
                  <a:txBody>
                    <a:bodyPr/>
                    <a:lstStyle/>
                    <a:p>
                      <a:pPr lvl="0" algn="ctr">
                        <a:buNone/>
                      </a:pP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lvl="0" algn="ctr">
                        <a:buNone/>
                      </a:pPr>
                      <a:r>
                        <a:rPr lang="en-GB" sz="1000">
                          <a:effectLst/>
                        </a:rPr>
                        <a:t>2</a:t>
                      </a:r>
                    </a:p>
                  </a:txBody>
                  <a:tcPr marL="0" marR="0" marT="0" marB="0" anchor="ctr"/>
                </a:tc>
                <a:tc>
                  <a:txBody>
                    <a:bodyPr/>
                    <a:lstStyle/>
                    <a:p>
                      <a:pPr lvl="0" algn="ctr">
                        <a:buNone/>
                      </a:pP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lvl="0" algn="ctr">
                        <a:buNone/>
                      </a:pPr>
                      <a:r>
                        <a:rPr lang="en-GB" sz="1000">
                          <a:effectLst/>
                        </a:rPr>
                        <a:t>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lvl="0" algn="ctr">
                        <a:buNone/>
                      </a:pPr>
                      <a:r>
                        <a:rPr lang="en-GB" sz="1000">
                          <a:effectLst/>
                        </a:rPr>
                        <a:t>4</a:t>
                      </a:r>
                    </a:p>
                  </a:txBody>
                  <a:tcPr marL="0" marR="0" marT="0" marB="0" anchor="ctr"/>
                </a:tc>
                <a:tc>
                  <a:txBody>
                    <a:bodyPr/>
                    <a:lstStyle/>
                    <a:p>
                      <a:pPr lvl="0" algn="ctr">
                        <a:buNone/>
                      </a:pP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lvl="0" algn="ctr">
                        <a:buNone/>
                      </a:pPr>
                      <a:r>
                        <a:rPr lang="en-GB" sz="1000">
                          <a:effectLst/>
                        </a:rPr>
                        <a:t>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lvl="0" algn="ctr">
                        <a:buNone/>
                      </a:pPr>
                      <a:r>
                        <a:rPr lang="en-GB" sz="1000">
                          <a:effectLst/>
                        </a:rPr>
                        <a:t>6</a:t>
                      </a:r>
                    </a:p>
                  </a:txBody>
                  <a:tcPr marL="0" marR="0" marT="0" marB="0" anchor="ctr"/>
                </a:tc>
                <a:tc>
                  <a:txBody>
                    <a:bodyPr/>
                    <a:lstStyle/>
                    <a:p>
                      <a:pPr lvl="0" algn="ctr">
                        <a:buNone/>
                      </a:pP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lvl="0" algn="ctr">
                        <a:buNone/>
                      </a:pPr>
                      <a:r>
                        <a:rPr lang="en-GB" sz="1000">
                          <a:effectLst/>
                        </a:rPr>
                        <a:t>7</a:t>
                      </a:r>
                    </a:p>
                  </a:txBody>
                  <a:tcPr marL="0" marR="0" marT="0" marB="0" anchor="ctr"/>
                </a:tc>
                <a:tc>
                  <a:txBody>
                    <a:bodyPr/>
                    <a:lstStyle/>
                    <a:p>
                      <a:pPr lvl="0" algn="ctr">
                        <a:buNone/>
                      </a:pP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lvl="0" algn="ctr">
                        <a:buNone/>
                      </a:pPr>
                      <a:r>
                        <a:rPr lang="en-GB" sz="1000">
                          <a:effectLst/>
                        </a:rPr>
                        <a:t>8</a:t>
                      </a:r>
                    </a:p>
                  </a:txBody>
                  <a:tcPr marL="0" marR="0" marT="0" marB="0" anchor="ctr"/>
                </a:tc>
                <a:tc>
                  <a:txBody>
                    <a:bodyPr/>
                    <a:lstStyle/>
                    <a:p>
                      <a:pPr lvl="0" algn="ctr">
                        <a:buNone/>
                      </a:pPr>
                      <a:r>
                        <a:rPr lang="en-US" sz="1000">
                          <a:effectLst/>
                        </a:rPr>
                        <a:t>JUMPNZ L0_1​​</a:t>
                      </a:r>
                    </a:p>
                  </a:txBody>
                  <a:tcPr marL="0" marR="0" marT="0" marB="0" anchor="ctr"/>
                </a:tc>
                <a:extLst>
                  <a:ext uri="{0D108BD9-81ED-4DB2-BD59-A6C34878D82A}">
                    <a16:rowId xmlns:a16="http://schemas.microsoft.com/office/drawing/2014/main" val="56708690"/>
                  </a:ext>
                </a:extLst>
              </a:tr>
              <a:tr h="197003">
                <a:tc>
                  <a:txBody>
                    <a:bodyPr/>
                    <a:lstStyle/>
                    <a:p>
                      <a:pPr lvl="0" algn="ctr">
                        <a:buNone/>
                      </a:pPr>
                      <a:r>
                        <a:rPr lang="en-GB" sz="1000">
                          <a:effectLst/>
                        </a:rPr>
                        <a:t>9</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lvl="0" algn="ctr">
                        <a:buNone/>
                      </a:pPr>
                      <a:r>
                        <a:rPr lang="en-GB" sz="1000">
                          <a:effectLst/>
                        </a:rPr>
                        <a:t>10</a:t>
                      </a:r>
                    </a:p>
                  </a:txBody>
                  <a:tcPr marL="0" marR="0" marT="0" marB="0" anchor="ctr"/>
                </a:tc>
                <a:tc>
                  <a:txBody>
                    <a:bodyPr/>
                    <a:lstStyle/>
                    <a:p>
                      <a:pPr lvl="0" algn="ctr">
                        <a:buNone/>
                      </a:pP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lvl="0" algn="ctr">
                        <a:buNone/>
                      </a:pPr>
                      <a:r>
                        <a:rPr lang="en-GB" sz="1000">
                          <a:effectLst/>
                        </a:rPr>
                        <a:t>11</a:t>
                      </a:r>
                    </a:p>
                  </a:txBody>
                  <a:tcPr marL="0" marR="0" marT="0" marB="0" anchor="ctr"/>
                </a:tc>
                <a:tc>
                  <a:txBody>
                    <a:bodyPr/>
                    <a:lstStyle/>
                    <a:p>
                      <a:pPr lvl="0" algn="ctr">
                        <a:buNone/>
                      </a:pP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lvl="0" algn="ctr">
                        <a:buNone/>
                      </a:pPr>
                      <a:r>
                        <a:rPr lang="en-GB" sz="1000">
                          <a:effectLst/>
                        </a:rPr>
                        <a:t>12</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lvl="0" algn="ctr">
                        <a:buNone/>
                      </a:pPr>
                      <a:r>
                        <a:rPr lang="en-GB" sz="1000">
                          <a:effectLst/>
                        </a:rPr>
                        <a:t>13</a:t>
                      </a:r>
                    </a:p>
                  </a:txBody>
                  <a:tcPr marL="0" marR="0" marT="0" marB="0" anchor="ctr"/>
                </a:tc>
                <a:tc>
                  <a:txBody>
                    <a:bodyPr/>
                    <a:lstStyle/>
                    <a:p>
                      <a:pPr lvl="0" algn="ctr">
                        <a:buNone/>
                      </a:pPr>
                      <a:r>
                        <a:rPr lang="en-US" sz="1000">
                          <a:effectLst/>
                          <a:highlight>
                            <a:srgbClr val="FFFF00"/>
                          </a:highlight>
                        </a:rPr>
                        <a:t>JUMP L1_2​​</a:t>
                      </a:r>
                    </a:p>
                  </a:txBody>
                  <a:tcPr marL="0" marR="0" marT="0" marB="0" anchor="ctr"/>
                </a:tc>
                <a:extLst>
                  <a:ext uri="{0D108BD9-81ED-4DB2-BD59-A6C34878D82A}">
                    <a16:rowId xmlns:a16="http://schemas.microsoft.com/office/drawing/2014/main" val="4267117678"/>
                  </a:ext>
                </a:extLst>
              </a:tr>
              <a:tr h="197003">
                <a:tc>
                  <a:txBody>
                    <a:bodyPr/>
                    <a:lstStyle/>
                    <a:p>
                      <a:pPr lvl="0" algn="ctr">
                        <a:buNone/>
                      </a:pPr>
                      <a:r>
                        <a:rPr lang="en-GB" sz="1000">
                          <a:effectLst/>
                        </a:rPr>
                        <a:t>14</a:t>
                      </a:r>
                    </a:p>
                  </a:txBody>
                  <a:tcPr marL="0" marR="0" marT="0" marB="0" anchor="ctr"/>
                </a:tc>
                <a:tc>
                  <a:txBody>
                    <a:bodyPr/>
                    <a:lstStyle/>
                    <a:p>
                      <a:pPr lvl="0" algn="ctr">
                        <a:buNone/>
                      </a:pPr>
                      <a:r>
                        <a:rPr lang="en-US" sz="1000">
                          <a:effectLst/>
                        </a:rPr>
                        <a:t>L0_1​​</a:t>
                      </a:r>
                    </a:p>
                  </a:txBody>
                  <a:tcPr marL="0" marR="0" marT="0" marB="0" anchor="ctr"/>
                </a:tc>
                <a:extLst>
                  <a:ext uri="{0D108BD9-81ED-4DB2-BD59-A6C34878D82A}">
                    <a16:rowId xmlns:a16="http://schemas.microsoft.com/office/drawing/2014/main" val="3650234226"/>
                  </a:ext>
                </a:extLst>
              </a:tr>
              <a:tr h="197003">
                <a:tc>
                  <a:txBody>
                    <a:bodyPr/>
                    <a:lstStyle/>
                    <a:p>
                      <a:pPr lvl="0" algn="ctr">
                        <a:buNone/>
                      </a:pPr>
                      <a:r>
                        <a:rPr lang="en-GB" sz="1000">
                          <a:effectLst/>
                        </a:rPr>
                        <a:t>15</a:t>
                      </a:r>
                    </a:p>
                  </a:txBody>
                  <a:tcPr marL="0" marR="0" marT="0" marB="0" anchor="ctr"/>
                </a:tc>
                <a:tc>
                  <a:txBody>
                    <a:bodyPr/>
                    <a:lstStyle/>
                    <a:p>
                      <a:pPr lvl="0" algn="ctr">
                        <a:buNone/>
                      </a:pP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lvl="0" algn="ctr">
                        <a:buNone/>
                      </a:pPr>
                      <a:r>
                        <a:rPr lang="en-GB" sz="1000">
                          <a:effectLst/>
                        </a:rPr>
                        <a:t>16</a:t>
                      </a:r>
                    </a:p>
                  </a:txBody>
                  <a:tcPr marL="0" marR="0" marT="0" marB="0" anchor="ctr"/>
                </a:tc>
                <a:tc>
                  <a:txBody>
                    <a:bodyPr/>
                    <a:lstStyle/>
                    <a:p>
                      <a:pPr lvl="0" algn="ctr">
                        <a:buNone/>
                      </a:pP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lvl="0" algn="ctr">
                        <a:buNone/>
                      </a:pPr>
                      <a:r>
                        <a:rPr lang="en-GB" sz="1000">
                          <a:effectLst/>
                        </a:rPr>
                        <a:t>17</a:t>
                      </a:r>
                    </a:p>
                  </a:txBody>
                  <a:tcPr marL="0" marR="0" marT="0" marB="0" anchor="ctr"/>
                </a:tc>
                <a:tc>
                  <a:txBody>
                    <a:bodyPr/>
                    <a:lstStyle/>
                    <a:p>
                      <a:pPr lvl="0" algn="ctr">
                        <a:buNone/>
                      </a:pPr>
                      <a:r>
                        <a:rPr lang="en-US" sz="1000">
                          <a:effectLst/>
                          <a:highlight>
                            <a:srgbClr val="FFFF00"/>
                          </a:highlight>
                        </a:rPr>
                        <a:t>L1_2</a:t>
                      </a:r>
                      <a:r>
                        <a:rPr lang="en-US" sz="1000">
                          <a:effectLst/>
                        </a:rPr>
                        <a:t>​​</a:t>
                      </a:r>
                    </a:p>
                  </a:txBody>
                  <a:tcPr marL="0" marR="0" marT="0" marB="0" anchor="ctr"/>
                </a:tc>
                <a:extLst>
                  <a:ext uri="{0D108BD9-81ED-4DB2-BD59-A6C34878D82A}">
                    <a16:rowId xmlns:a16="http://schemas.microsoft.com/office/drawing/2014/main" val="1794918105"/>
                  </a:ext>
                </a:extLst>
              </a:tr>
              <a:tr h="197003">
                <a:tc>
                  <a:txBody>
                    <a:bodyPr/>
                    <a:lstStyle/>
                    <a:p>
                      <a:pPr lvl="0" algn="ctr">
                        <a:buNone/>
                      </a:pPr>
                      <a:r>
                        <a:rPr lang="en-GB" sz="1000">
                          <a:effectLst/>
                        </a:rPr>
                        <a:t>18</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lvl="0" algn="ctr">
                        <a:buNone/>
                      </a:pPr>
                      <a:r>
                        <a:rPr lang="en-GB" sz="1000">
                          <a:effectLst/>
                        </a:rPr>
                        <a:t>19</a:t>
                      </a:r>
                    </a:p>
                  </a:txBody>
                  <a:tcPr marL="0" marR="0" marT="0" marB="0" anchor="ctr"/>
                </a:tc>
                <a:tc>
                  <a:txBody>
                    <a:bodyPr/>
                    <a:lstStyle/>
                    <a:p>
                      <a:pPr lvl="0" algn="ctr">
                        <a:buNone/>
                      </a:pP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lvl="0" algn="ctr">
                        <a:buNone/>
                      </a:pPr>
                      <a:r>
                        <a:rPr lang="en-GB" sz="1000">
                          <a:effectLst/>
                        </a:rPr>
                        <a:t>20</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lvl="0" algn="ctr">
                        <a:buNone/>
                      </a:pPr>
                      <a:r>
                        <a:rPr lang="en-GB" sz="1000">
                          <a:effectLst/>
                        </a:rPr>
                        <a:t>21</a:t>
                      </a:r>
                    </a:p>
                  </a:txBody>
                  <a:tcPr marL="0" marR="0" marT="0" marB="0" anchor="ctr"/>
                </a:tc>
                <a:tc>
                  <a:txBody>
                    <a:bodyPr/>
                    <a:lstStyle/>
                    <a:p>
                      <a:pPr lvl="0" algn="ctr">
                        <a:buNone/>
                      </a:pP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lvl="0" algn="ctr">
                        <a:buNone/>
                      </a:pPr>
                      <a:r>
                        <a:rPr lang="en-GB" sz="1000">
                          <a:effectLst/>
                        </a:rPr>
                        <a:t>22</a:t>
                      </a:r>
                    </a:p>
                  </a:txBody>
                  <a:tcPr marL="0" marR="0" marT="0" marB="0" anchor="ctr"/>
                </a:tc>
                <a:tc>
                  <a:txBody>
                    <a:bodyPr/>
                    <a:lstStyle/>
                    <a:p>
                      <a:pPr lvl="0" algn="ctr">
                        <a:buNone/>
                      </a:pP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lvl="0" algn="ctr">
                        <a:buNone/>
                      </a:pPr>
                      <a:r>
                        <a:rPr lang="en-GB" sz="1000">
                          <a:effectLst/>
                        </a:rPr>
                        <a:t>23</a:t>
                      </a:r>
                    </a:p>
                  </a:txBody>
                  <a:tcPr marL="0" marR="0" marT="0" marB="0" anchor="ctr"/>
                </a:tc>
                <a:tc>
                  <a:txBody>
                    <a:bodyPr/>
                    <a:lstStyle/>
                    <a:p>
                      <a:pPr lvl="0" algn="ctr">
                        <a:buNone/>
                      </a:pP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lvl="0" algn="ctr">
                        <a:buNone/>
                      </a:pPr>
                      <a:r>
                        <a:rPr lang="en-GB" sz="1000">
                          <a:effectLst/>
                        </a:rPr>
                        <a:t>24</a:t>
                      </a:r>
                    </a:p>
                  </a:txBody>
                  <a:tcPr marL="0" marR="0" marT="0" marB="0" anchor="ctr"/>
                </a:tc>
                <a:tc>
                  <a:txBody>
                    <a:bodyPr/>
                    <a:lstStyle/>
                    <a:p>
                      <a:pPr lvl="0" algn="ctr">
                        <a:buNone/>
                      </a:pP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lvl="0" algn="ctr">
                        <a:buNone/>
                      </a:pPr>
                      <a:r>
                        <a:rPr lang="en-GB" sz="1000">
                          <a:effectLst/>
                        </a:rPr>
                        <a:t>25</a:t>
                      </a:r>
                    </a:p>
                  </a:txBody>
                  <a:tcPr marL="0" marR="0" marT="0" marB="0" anchor="ctr"/>
                </a:tc>
                <a:tc>
                  <a:txBody>
                    <a:bodyPr/>
                    <a:lstStyle/>
                    <a:p>
                      <a:pPr lvl="0" algn="ctr">
                        <a:buNone/>
                      </a:pP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lvl="0" algn="ctr">
                        <a:buNone/>
                      </a:pPr>
                      <a:r>
                        <a:rPr lang="en-GB" sz="1000">
                          <a:effectLst/>
                        </a:rPr>
                        <a:t>26</a:t>
                      </a:r>
                    </a:p>
                  </a:txBody>
                  <a:tcPr marL="0" marR="0" marT="0" marB="0" anchor="ctr"/>
                </a:tc>
                <a:tc>
                  <a:txBody>
                    <a:bodyPr/>
                    <a:lstStyle/>
                    <a:p>
                      <a:pPr lvl="0" algn="ctr">
                        <a:buNone/>
                      </a:pPr>
                      <a:r>
                        <a:rPr lang="en-US" sz="1000">
                          <a:effectLst/>
                        </a:rPr>
                        <a:t>cmpg​​</a:t>
                      </a:r>
                    </a:p>
                  </a:txBody>
                  <a:tcPr marL="0" marR="0" marT="0" marB="0" anchor="ctr"/>
                </a:tc>
                <a:extLst>
                  <a:ext uri="{0D108BD9-81ED-4DB2-BD59-A6C34878D82A}">
                    <a16:rowId xmlns:a16="http://schemas.microsoft.com/office/drawing/2014/main" val="495594122"/>
                  </a:ext>
                </a:extLst>
              </a:tr>
              <a:tr h="197003">
                <a:tc>
                  <a:txBody>
                    <a:bodyPr/>
                    <a:lstStyle/>
                    <a:p>
                      <a:pPr lvl="0" algn="ctr">
                        <a:buNone/>
                      </a:pPr>
                      <a:r>
                        <a:rPr lang="en-GB" sz="1000">
                          <a:effectLst/>
                        </a:rPr>
                        <a:t>27</a:t>
                      </a:r>
                    </a:p>
                  </a:txBody>
                  <a:tcPr marL="0" marR="0" marT="0" marB="0" anchor="ctr"/>
                </a:tc>
                <a:tc>
                  <a:txBody>
                    <a:bodyPr/>
                    <a:lstStyle/>
                    <a:p>
                      <a:pPr lvl="0" algn="ctr">
                        <a:buNone/>
                      </a:pP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lvl="0" algn="ctr">
                        <a:buNone/>
                      </a:pPr>
                      <a:r>
                        <a:rPr lang="en-GB" sz="1000">
                          <a:effectLst/>
                        </a:rPr>
                        <a:t>28</a:t>
                      </a:r>
                    </a:p>
                  </a:txBody>
                  <a:tcPr marL="0" marR="0" marT="0" marB="0" anchor="ctr"/>
                </a:tc>
                <a:tc>
                  <a:txBody>
                    <a:bodyPr/>
                    <a:lstStyle/>
                    <a:p>
                      <a:pPr lvl="0" algn="ctr">
                        <a:buNone/>
                      </a:pP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lvl="0" algn="ctr">
                        <a:buNone/>
                      </a:pPr>
                      <a:r>
                        <a:rPr lang="en-GB" sz="1000">
                          <a:effectLst/>
                        </a:rPr>
                        <a:t>29</a:t>
                      </a:r>
                    </a:p>
                  </a:txBody>
                  <a:tcPr marL="0" marR="0" marT="0" marB="0" anchor="ctr"/>
                </a:tc>
                <a:tc>
                  <a:txBody>
                    <a:bodyPr/>
                    <a:lstStyle/>
                    <a:p>
                      <a:pPr lvl="0" algn="ctr">
                        <a:buNone/>
                      </a:pP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extLst>
              <p:ext uri="{D42A27DB-BD31-4B8C-83A1-F6EECF244321}">
                <p14:modId xmlns:p14="http://schemas.microsoft.com/office/powerpoint/2010/main" val="1391270612"/>
              </p:ext>
            </p:extLst>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15920" y="323088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59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F8F5AA-E82A-4B73-8DC3-F299B9361757}"/>
              </a:ext>
            </a:extLst>
          </p:cNvPr>
          <p:cNvGraphicFramePr>
            <a:graphicFrameLocks noGrp="1"/>
          </p:cNvGraphicFramePr>
          <p:nvPr>
            <p:extLst>
              <p:ext uri="{D42A27DB-BD31-4B8C-83A1-F6EECF244321}">
                <p14:modId xmlns:p14="http://schemas.microsoft.com/office/powerpoint/2010/main" val="3483768918"/>
              </p:ext>
            </p:extLst>
          </p:nvPr>
        </p:nvGraphicFramePr>
        <p:xfrm>
          <a:off x="0" y="169242"/>
          <a:ext cx="3639255" cy="6304096"/>
        </p:xfrm>
        <a:graphic>
          <a:graphicData uri="http://schemas.openxmlformats.org/drawingml/2006/table">
            <a:tbl>
              <a:tblPr firstRow="1" bandRow="1">
                <a:tableStyleId>{69012ECD-51FC-41F1-AA8D-1B2483CD663E}</a:tableStyleId>
              </a:tblPr>
              <a:tblGrid>
                <a:gridCol w="1098983">
                  <a:extLst>
                    <a:ext uri="{9D8B030D-6E8A-4147-A177-3AD203B41FA5}">
                      <a16:colId xmlns:a16="http://schemas.microsoft.com/office/drawing/2014/main" val="2070600265"/>
                    </a:ext>
                  </a:extLst>
                </a:gridCol>
                <a:gridCol w="2540272">
                  <a:extLst>
                    <a:ext uri="{9D8B030D-6E8A-4147-A177-3AD203B41FA5}">
                      <a16:colId xmlns:a16="http://schemas.microsoft.com/office/drawing/2014/main" val="2342819735"/>
                    </a:ext>
                  </a:extLst>
                </a:gridCol>
              </a:tblGrid>
              <a:tr h="197003">
                <a:tc gridSpan="2">
                  <a:txBody>
                    <a:bodyPr/>
                    <a:lstStyle/>
                    <a:p>
                      <a:pPr algn="ctr"/>
                      <a:r>
                        <a:rPr lang="en-US" sz="1000">
                          <a:effectLst/>
                        </a:rPr>
                        <a:t>Program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197003">
                <a:tc>
                  <a:txBody>
                    <a:bodyPr/>
                    <a:lstStyle/>
                    <a:p>
                      <a:pPr algn="ctr"/>
                      <a:r>
                        <a:rPr lang="en-GB" sz="1000">
                          <a:effectLst/>
                        </a:rPr>
                        <a:t>Address</a:t>
                      </a:r>
                    </a:p>
                  </a:txBody>
                  <a:tcPr marL="0" marR="0" marT="0" marB="0" anchor="ctr"/>
                </a:tc>
                <a:tc>
                  <a:txBody>
                    <a:bodyPr/>
                    <a:lstStyle/>
                    <a:p>
                      <a:pPr algn="ctr"/>
                      <a:r>
                        <a:rPr lang="en-GB" sz="1000">
                          <a:effectLst/>
                        </a:rPr>
                        <a:t>code</a:t>
                      </a:r>
                    </a:p>
                  </a:txBody>
                  <a:tcPr marL="0" marR="0" marT="0" marB="0" anchor="ctr"/>
                </a:tc>
                <a:extLst>
                  <a:ext uri="{0D108BD9-81ED-4DB2-BD59-A6C34878D82A}">
                    <a16:rowId xmlns:a16="http://schemas.microsoft.com/office/drawing/2014/main" val="860244921"/>
                  </a:ext>
                </a:extLst>
              </a:tr>
              <a:tr h="197003">
                <a:tc>
                  <a:txBody>
                    <a:bodyPr/>
                    <a:lstStyle/>
                    <a:p>
                      <a:pPr algn="ctr"/>
                      <a:r>
                        <a:rPr lang="en-GB" sz="1000">
                          <a:effectLst/>
                        </a:rPr>
                        <a:t>0</a:t>
                      </a:r>
                    </a:p>
                  </a:txBody>
                  <a:tcPr marL="0" marR="0" marT="0" marB="0" anchor="ctr"/>
                </a:tc>
                <a:tc>
                  <a:txBody>
                    <a:bodyPr/>
                    <a:lstStyle/>
                    <a:p>
                      <a:pPr algn="ctr"/>
                      <a:r>
                        <a:rPr lang="en-US" sz="1000">
                          <a:effectLst/>
                        </a:rPr>
                        <a:t>number 1​​</a:t>
                      </a:r>
                    </a:p>
                  </a:txBody>
                  <a:tcPr marL="0" marR="0" marT="0" marB="0" anchor="ctr"/>
                </a:tc>
                <a:extLst>
                  <a:ext uri="{0D108BD9-81ED-4DB2-BD59-A6C34878D82A}">
                    <a16:rowId xmlns:a16="http://schemas.microsoft.com/office/drawing/2014/main" val="2110185829"/>
                  </a:ext>
                </a:extLst>
              </a:tr>
              <a:tr h="197003">
                <a:tc>
                  <a:txBody>
                    <a:bodyPr/>
                    <a:lstStyle/>
                    <a:p>
                      <a:pPr algn="ctr"/>
                      <a:r>
                        <a:rPr lang="en-GB" sz="1000">
                          <a:effectLst/>
                        </a:rPr>
                        <a:t>1</a:t>
                      </a:r>
                    </a:p>
                  </a:txBody>
                  <a:tcPr marL="0" marR="0" marT="0" marB="0" anchor="ctr"/>
                </a:tc>
                <a:tc>
                  <a:txBody>
                    <a:bodyPr/>
                    <a:lstStyle/>
                    <a:p>
                      <a:pPr algn="ctr"/>
                      <a:r>
                        <a:rPr lang="en-US" sz="1000">
                          <a:effectLst/>
                        </a:rPr>
                        <a:t>set a​​</a:t>
                      </a:r>
                    </a:p>
                  </a:txBody>
                  <a:tcPr marL="0" marR="0" marT="0" marB="0" anchor="ctr"/>
                </a:tc>
                <a:extLst>
                  <a:ext uri="{0D108BD9-81ED-4DB2-BD59-A6C34878D82A}">
                    <a16:rowId xmlns:a16="http://schemas.microsoft.com/office/drawing/2014/main" val="3926267889"/>
                  </a:ext>
                </a:extLst>
              </a:tr>
              <a:tr h="197003">
                <a:tc>
                  <a:txBody>
                    <a:bodyPr/>
                    <a:lstStyle/>
                    <a:p>
                      <a:pPr algn="ctr"/>
                      <a:r>
                        <a:rPr lang="en-GB" sz="1000">
                          <a:effectLst/>
                        </a:rPr>
                        <a:t>2</a:t>
                      </a:r>
                    </a:p>
                  </a:txBody>
                  <a:tcPr marL="0" marR="0" marT="0" marB="0" anchor="ctr"/>
                </a:tc>
                <a:tc>
                  <a:txBody>
                    <a:bodyPr/>
                    <a:lstStyle/>
                    <a:p>
                      <a:pPr algn="ctr"/>
                      <a:r>
                        <a:rPr lang="en-US" sz="1000">
                          <a:effectLst/>
                        </a:rPr>
                        <a:t>number 10​​</a:t>
                      </a:r>
                    </a:p>
                  </a:txBody>
                  <a:tcPr marL="0" marR="0" marT="0" marB="0" anchor="ctr"/>
                </a:tc>
                <a:extLst>
                  <a:ext uri="{0D108BD9-81ED-4DB2-BD59-A6C34878D82A}">
                    <a16:rowId xmlns:a16="http://schemas.microsoft.com/office/drawing/2014/main" val="1743093840"/>
                  </a:ext>
                </a:extLst>
              </a:tr>
              <a:tr h="197003">
                <a:tc>
                  <a:txBody>
                    <a:bodyPr/>
                    <a:lstStyle/>
                    <a:p>
                      <a:pPr algn="ctr"/>
                      <a:r>
                        <a:rPr lang="en-GB" sz="1000">
                          <a:effectLst/>
                        </a:rPr>
                        <a:t>3</a:t>
                      </a:r>
                    </a:p>
                  </a:txBody>
                  <a:tcPr marL="0" marR="0" marT="0" marB="0" anchor="ctr"/>
                </a:tc>
                <a:tc>
                  <a:txBody>
                    <a:bodyPr/>
                    <a:lstStyle/>
                    <a:p>
                      <a:pPr algn="ctr"/>
                      <a:r>
                        <a:rPr lang="en-US" sz="1000">
                          <a:effectLst/>
                        </a:rPr>
                        <a:t>set repeat_control_variable_0​​</a:t>
                      </a:r>
                    </a:p>
                  </a:txBody>
                  <a:tcPr marL="0" marR="0" marT="0" marB="0" anchor="ctr"/>
                </a:tc>
                <a:extLst>
                  <a:ext uri="{0D108BD9-81ED-4DB2-BD59-A6C34878D82A}">
                    <a16:rowId xmlns:a16="http://schemas.microsoft.com/office/drawing/2014/main" val="3685482245"/>
                  </a:ext>
                </a:extLst>
              </a:tr>
              <a:tr h="197003">
                <a:tc>
                  <a:txBody>
                    <a:bodyPr/>
                    <a:lstStyle/>
                    <a:p>
                      <a:pPr algn="ctr"/>
                      <a:r>
                        <a:rPr lang="en-GB" sz="1000">
                          <a:effectLst/>
                        </a:rPr>
                        <a:t>4</a:t>
                      </a:r>
                    </a:p>
                  </a:txBody>
                  <a:tcPr marL="0" marR="0" marT="0" marB="0" anchor="ctr"/>
                </a:tc>
                <a:tc>
                  <a:txBody>
                    <a:bodyPr/>
                    <a:lstStyle/>
                    <a:p>
                      <a:pPr algn="ctr"/>
                      <a:r>
                        <a:rPr lang="en-US" sz="1000">
                          <a:effectLst/>
                        </a:rPr>
                        <a:t>L0_0​​</a:t>
                      </a:r>
                    </a:p>
                  </a:txBody>
                  <a:tcPr marL="0" marR="0" marT="0" marB="0" anchor="ctr"/>
                </a:tc>
                <a:extLst>
                  <a:ext uri="{0D108BD9-81ED-4DB2-BD59-A6C34878D82A}">
                    <a16:rowId xmlns:a16="http://schemas.microsoft.com/office/drawing/2014/main" val="2262922957"/>
                  </a:ext>
                </a:extLst>
              </a:tr>
              <a:tr h="197003">
                <a:tc>
                  <a:txBody>
                    <a:bodyPr/>
                    <a:lstStyle/>
                    <a:p>
                      <a:pPr algn="ctr"/>
                      <a:r>
                        <a:rPr lang="en-GB" sz="1000">
                          <a:effectLst/>
                        </a:rPr>
                        <a:t>5</a:t>
                      </a:r>
                    </a:p>
                  </a:txBody>
                  <a:tcPr marL="0" marR="0" marT="0" marB="0" anchor="ctr"/>
                </a:tc>
                <a:tc>
                  <a:txBody>
                    <a:bodyPr/>
                    <a:lstStyle/>
                    <a:p>
                      <a:pPr algn="ctr"/>
                      <a:r>
                        <a:rPr lang="en-US" sz="1000">
                          <a:effectLst/>
                        </a:rPr>
                        <a:t>get a​​</a:t>
                      </a:r>
                    </a:p>
                  </a:txBody>
                  <a:tcPr marL="0" marR="0" marT="0" marB="0" anchor="ctr"/>
                </a:tc>
                <a:extLst>
                  <a:ext uri="{0D108BD9-81ED-4DB2-BD59-A6C34878D82A}">
                    <a16:rowId xmlns:a16="http://schemas.microsoft.com/office/drawing/2014/main" val="3896465134"/>
                  </a:ext>
                </a:extLst>
              </a:tr>
              <a:tr h="197003">
                <a:tc>
                  <a:txBody>
                    <a:bodyPr/>
                    <a:lstStyle/>
                    <a:p>
                      <a:pPr algn="ctr"/>
                      <a:r>
                        <a:rPr lang="en-GB" sz="1000">
                          <a:effectLst/>
                        </a:rPr>
                        <a:t>6</a:t>
                      </a:r>
                    </a:p>
                  </a:txBody>
                  <a:tcPr marL="0" marR="0" marT="0" marB="0" anchor="ctr"/>
                </a:tc>
                <a:tc>
                  <a:txBody>
                    <a:bodyPr/>
                    <a:lstStyle/>
                    <a:p>
                      <a:pPr algn="ctr"/>
                      <a:r>
                        <a:rPr lang="en-US" sz="1000">
                          <a:effectLst/>
                        </a:rPr>
                        <a:t>number 5​​</a:t>
                      </a:r>
                    </a:p>
                  </a:txBody>
                  <a:tcPr marL="0" marR="0" marT="0" marB="0" anchor="ctr"/>
                </a:tc>
                <a:extLst>
                  <a:ext uri="{0D108BD9-81ED-4DB2-BD59-A6C34878D82A}">
                    <a16:rowId xmlns:a16="http://schemas.microsoft.com/office/drawing/2014/main" val="4039470861"/>
                  </a:ext>
                </a:extLst>
              </a:tr>
              <a:tr h="197003">
                <a:tc>
                  <a:txBody>
                    <a:bodyPr/>
                    <a:lstStyle/>
                    <a:p>
                      <a:pPr algn="ctr"/>
                      <a:r>
                        <a:rPr lang="en-GB" sz="1000">
                          <a:effectLst/>
                        </a:rPr>
                        <a:t>7</a:t>
                      </a:r>
                    </a:p>
                  </a:txBody>
                  <a:tcPr marL="0" marR="0" marT="0" marB="0" anchor="ctr"/>
                </a:tc>
                <a:tc>
                  <a:txBody>
                    <a:bodyPr/>
                    <a:lstStyle/>
                    <a:p>
                      <a:pPr algn="ctr"/>
                      <a:r>
                        <a:rPr lang="en-US" sz="1000">
                          <a:effectLst/>
                        </a:rPr>
                        <a:t>cmpl​​</a:t>
                      </a:r>
                    </a:p>
                  </a:txBody>
                  <a:tcPr marL="0" marR="0" marT="0" marB="0" anchor="ctr"/>
                </a:tc>
                <a:extLst>
                  <a:ext uri="{0D108BD9-81ED-4DB2-BD59-A6C34878D82A}">
                    <a16:rowId xmlns:a16="http://schemas.microsoft.com/office/drawing/2014/main" val="2011414102"/>
                  </a:ext>
                </a:extLst>
              </a:tr>
              <a:tr h="197003">
                <a:tc>
                  <a:txBody>
                    <a:bodyPr/>
                    <a:lstStyle/>
                    <a:p>
                      <a:pPr algn="ctr"/>
                      <a:r>
                        <a:rPr lang="en-GB" sz="1000">
                          <a:effectLst/>
                        </a:rPr>
                        <a:t>8</a:t>
                      </a:r>
                    </a:p>
                  </a:txBody>
                  <a:tcPr marL="0" marR="0" marT="0" marB="0" anchor="ctr"/>
                </a:tc>
                <a:tc>
                  <a:txBody>
                    <a:bodyPr/>
                    <a:lstStyle/>
                    <a:p>
                      <a:pPr algn="ctr"/>
                      <a:r>
                        <a:rPr lang="en-US" sz="1000">
                          <a:effectLst/>
                        </a:rPr>
                        <a:t>JUMPNZ L0_1</a:t>
                      </a:r>
                      <a:r>
                        <a:rPr lang="en-US" sz="1000">
                          <a:effectLst/>
                          <a:highlight>
                            <a:srgbClr val="FFFF00"/>
                          </a:highlight>
                        </a:rPr>
                        <a:t>​​</a:t>
                      </a:r>
                    </a:p>
                  </a:txBody>
                  <a:tcPr marL="0" marR="0" marT="0" marB="0" anchor="ctr"/>
                </a:tc>
                <a:extLst>
                  <a:ext uri="{0D108BD9-81ED-4DB2-BD59-A6C34878D82A}">
                    <a16:rowId xmlns:a16="http://schemas.microsoft.com/office/drawing/2014/main" val="56708690"/>
                  </a:ext>
                </a:extLst>
              </a:tr>
              <a:tr h="197003">
                <a:tc>
                  <a:txBody>
                    <a:bodyPr/>
                    <a:lstStyle/>
                    <a:p>
                      <a:pPr algn="ctr"/>
                      <a:r>
                        <a:rPr lang="en-GB" sz="1000">
                          <a:effectLst/>
                        </a:rPr>
                        <a:t>9</a:t>
                      </a:r>
                    </a:p>
                  </a:txBody>
                  <a:tcPr marL="0" marR="0" marT="0" marB="0" anchor="ctr"/>
                </a:tc>
                <a:tc>
                  <a:txBody>
                    <a:bodyPr/>
                    <a:lstStyle/>
                    <a:p>
                      <a:pPr algn="ctr"/>
                      <a:r>
                        <a:rPr lang="en-US" sz="1000">
                          <a:effectLst/>
                        </a:rPr>
                        <a:t>get a​​</a:t>
                      </a:r>
                    </a:p>
                  </a:txBody>
                  <a:tcPr marL="0" marR="0" marT="0" marB="0" anchor="ctr"/>
                </a:tc>
                <a:extLst>
                  <a:ext uri="{0D108BD9-81ED-4DB2-BD59-A6C34878D82A}">
                    <a16:rowId xmlns:a16="http://schemas.microsoft.com/office/drawing/2014/main" val="4197518444"/>
                  </a:ext>
                </a:extLst>
              </a:tr>
              <a:tr h="197003">
                <a:tc>
                  <a:txBody>
                    <a:bodyPr/>
                    <a:lstStyle/>
                    <a:p>
                      <a:pPr algn="ctr"/>
                      <a:r>
                        <a:rPr lang="en-GB" sz="1000">
                          <a:effectLst/>
                        </a:rPr>
                        <a:t>10</a:t>
                      </a:r>
                    </a:p>
                  </a:txBody>
                  <a:tcPr marL="0" marR="0" marT="0" marB="0" anchor="ctr"/>
                </a:tc>
                <a:tc>
                  <a:txBody>
                    <a:bodyPr/>
                    <a:lstStyle/>
                    <a:p>
                      <a:pPr algn="ctr"/>
                      <a:r>
                        <a:rPr lang="en-US" sz="1000">
                          <a:effectLst/>
                        </a:rPr>
                        <a:t>number 2​​</a:t>
                      </a:r>
                    </a:p>
                  </a:txBody>
                  <a:tcPr marL="0" marR="0" marT="0" marB="0" anchor="ctr"/>
                </a:tc>
                <a:extLst>
                  <a:ext uri="{0D108BD9-81ED-4DB2-BD59-A6C34878D82A}">
                    <a16:rowId xmlns:a16="http://schemas.microsoft.com/office/drawing/2014/main" val="3386048826"/>
                  </a:ext>
                </a:extLst>
              </a:tr>
              <a:tr h="197003">
                <a:tc>
                  <a:txBody>
                    <a:bodyPr/>
                    <a:lstStyle/>
                    <a:p>
                      <a:pPr algn="ctr"/>
                      <a:r>
                        <a:rPr lang="en-GB" sz="1000">
                          <a:effectLst/>
                        </a:rPr>
                        <a:t>11</a:t>
                      </a:r>
                    </a:p>
                  </a:txBody>
                  <a:tcPr marL="0" marR="0" marT="0" marB="0" anchor="ctr"/>
                </a:tc>
                <a:tc>
                  <a:txBody>
                    <a:bodyPr/>
                    <a:lstStyle/>
                    <a:p>
                      <a:pPr algn="ctr"/>
                      <a:r>
                        <a:rPr lang="en-US" sz="1000">
                          <a:effectLst/>
                        </a:rPr>
                        <a:t>mul​​</a:t>
                      </a:r>
                    </a:p>
                  </a:txBody>
                  <a:tcPr marL="0" marR="0" marT="0" marB="0" anchor="ctr"/>
                </a:tc>
                <a:extLst>
                  <a:ext uri="{0D108BD9-81ED-4DB2-BD59-A6C34878D82A}">
                    <a16:rowId xmlns:a16="http://schemas.microsoft.com/office/drawing/2014/main" val="1793411378"/>
                  </a:ext>
                </a:extLst>
              </a:tr>
              <a:tr h="197003">
                <a:tc>
                  <a:txBody>
                    <a:bodyPr/>
                    <a:lstStyle/>
                    <a:p>
                      <a:pPr algn="ctr"/>
                      <a:r>
                        <a:rPr lang="en-GB" sz="1000">
                          <a:effectLst/>
                        </a:rPr>
                        <a:t>12</a:t>
                      </a:r>
                    </a:p>
                  </a:txBody>
                  <a:tcPr marL="0" marR="0" marT="0" marB="0" anchor="ctr"/>
                </a:tc>
                <a:tc>
                  <a:txBody>
                    <a:bodyPr/>
                    <a:lstStyle/>
                    <a:p>
                      <a:pPr algn="ctr"/>
                      <a:r>
                        <a:rPr lang="en-US" sz="1000">
                          <a:effectLst/>
                        </a:rPr>
                        <a:t>print​​</a:t>
                      </a:r>
                    </a:p>
                  </a:txBody>
                  <a:tcPr marL="0" marR="0" marT="0" marB="0" anchor="ctr"/>
                </a:tc>
                <a:extLst>
                  <a:ext uri="{0D108BD9-81ED-4DB2-BD59-A6C34878D82A}">
                    <a16:rowId xmlns:a16="http://schemas.microsoft.com/office/drawing/2014/main" val="2800580402"/>
                  </a:ext>
                </a:extLst>
              </a:tr>
              <a:tr h="197003">
                <a:tc>
                  <a:txBody>
                    <a:bodyPr/>
                    <a:lstStyle/>
                    <a:p>
                      <a:pPr algn="ctr"/>
                      <a:r>
                        <a:rPr lang="en-GB" sz="1000">
                          <a:effectLst/>
                        </a:rPr>
                        <a:t>13</a:t>
                      </a:r>
                    </a:p>
                  </a:txBody>
                  <a:tcPr marL="0" marR="0" marT="0" marB="0" anchor="ctr"/>
                </a:tc>
                <a:tc>
                  <a:txBody>
                    <a:bodyPr/>
                    <a:lstStyle/>
                    <a:p>
                      <a:pPr algn="ctr"/>
                      <a:r>
                        <a:rPr lang="en-US" sz="1000">
                          <a:effectLst/>
                          <a:highlight>
                            <a:srgbClr val="FFFF00"/>
                          </a:highlight>
                        </a:rPr>
                        <a:t>JUMP L1_2​​</a:t>
                      </a:r>
                    </a:p>
                  </a:txBody>
                  <a:tcPr marL="0" marR="0" marT="0" marB="0" anchor="ctr"/>
                </a:tc>
                <a:extLst>
                  <a:ext uri="{0D108BD9-81ED-4DB2-BD59-A6C34878D82A}">
                    <a16:rowId xmlns:a16="http://schemas.microsoft.com/office/drawing/2014/main" val="4267117678"/>
                  </a:ext>
                </a:extLst>
              </a:tr>
              <a:tr h="197003">
                <a:tc>
                  <a:txBody>
                    <a:bodyPr/>
                    <a:lstStyle/>
                    <a:p>
                      <a:pPr algn="ctr"/>
                      <a:r>
                        <a:rPr lang="en-GB" sz="1000">
                          <a:effectLst/>
                        </a:rPr>
                        <a:t>14</a:t>
                      </a:r>
                    </a:p>
                  </a:txBody>
                  <a:tcPr marL="0" marR="0" marT="0" marB="0" anchor="ctr"/>
                </a:tc>
                <a:tc>
                  <a:txBody>
                    <a:bodyPr/>
                    <a:lstStyle/>
                    <a:p>
                      <a:pPr algn="ctr"/>
                      <a:r>
                        <a:rPr lang="en-US" sz="1000">
                          <a:effectLst/>
                        </a:rPr>
                        <a:t>L0_1</a:t>
                      </a:r>
                      <a:r>
                        <a:rPr lang="en-US" sz="1000">
                          <a:effectLst/>
                          <a:highlight>
                            <a:srgbClr val="FFFF00"/>
                          </a:highlight>
                        </a:rPr>
                        <a:t>​​</a:t>
                      </a:r>
                    </a:p>
                  </a:txBody>
                  <a:tcPr marL="0" marR="0" marT="0" marB="0" anchor="ctr"/>
                </a:tc>
                <a:extLst>
                  <a:ext uri="{0D108BD9-81ED-4DB2-BD59-A6C34878D82A}">
                    <a16:rowId xmlns:a16="http://schemas.microsoft.com/office/drawing/2014/main" val="3650234226"/>
                  </a:ext>
                </a:extLst>
              </a:tr>
              <a:tr h="197003">
                <a:tc>
                  <a:txBody>
                    <a:bodyPr/>
                    <a:lstStyle/>
                    <a:p>
                      <a:pPr algn="ctr"/>
                      <a:r>
                        <a:rPr lang="en-GB" sz="1000">
                          <a:effectLst/>
                        </a:rPr>
                        <a:t>15</a:t>
                      </a:r>
                    </a:p>
                  </a:txBody>
                  <a:tcPr marL="0" marR="0" marT="0" marB="0" anchor="ctr"/>
                </a:tc>
                <a:tc>
                  <a:txBody>
                    <a:bodyPr/>
                    <a:lstStyle/>
                    <a:p>
                      <a:pPr algn="ctr"/>
                      <a:r>
                        <a:rPr lang="en-US" sz="1000">
                          <a:effectLst/>
                        </a:rPr>
                        <a:t>get a​​</a:t>
                      </a:r>
                    </a:p>
                  </a:txBody>
                  <a:tcPr marL="0" marR="0" marT="0" marB="0" anchor="ctr"/>
                </a:tc>
                <a:extLst>
                  <a:ext uri="{0D108BD9-81ED-4DB2-BD59-A6C34878D82A}">
                    <a16:rowId xmlns:a16="http://schemas.microsoft.com/office/drawing/2014/main" val="2394985946"/>
                  </a:ext>
                </a:extLst>
              </a:tr>
              <a:tr h="197003">
                <a:tc>
                  <a:txBody>
                    <a:bodyPr/>
                    <a:lstStyle/>
                    <a:p>
                      <a:pPr algn="ctr"/>
                      <a:r>
                        <a:rPr lang="en-GB" sz="1000">
                          <a:effectLst/>
                        </a:rPr>
                        <a:t>16</a:t>
                      </a:r>
                    </a:p>
                  </a:txBody>
                  <a:tcPr marL="0" marR="0" marT="0" marB="0" anchor="ctr"/>
                </a:tc>
                <a:tc>
                  <a:txBody>
                    <a:bodyPr/>
                    <a:lstStyle/>
                    <a:p>
                      <a:pPr algn="ctr"/>
                      <a:r>
                        <a:rPr lang="en-US" sz="1000">
                          <a:effectLst/>
                        </a:rPr>
                        <a:t>print​​</a:t>
                      </a:r>
                    </a:p>
                  </a:txBody>
                  <a:tcPr marL="0" marR="0" marT="0" marB="0" anchor="ctr"/>
                </a:tc>
                <a:extLst>
                  <a:ext uri="{0D108BD9-81ED-4DB2-BD59-A6C34878D82A}">
                    <a16:rowId xmlns:a16="http://schemas.microsoft.com/office/drawing/2014/main" val="3653445595"/>
                  </a:ext>
                </a:extLst>
              </a:tr>
              <a:tr h="197003">
                <a:tc>
                  <a:txBody>
                    <a:bodyPr/>
                    <a:lstStyle/>
                    <a:p>
                      <a:pPr algn="ctr"/>
                      <a:r>
                        <a:rPr lang="en-GB" sz="1000">
                          <a:effectLst/>
                        </a:rPr>
                        <a:t>17</a:t>
                      </a:r>
                    </a:p>
                  </a:txBody>
                  <a:tcPr marL="0" marR="0" marT="0" marB="0" anchor="ctr"/>
                </a:tc>
                <a:tc>
                  <a:txBody>
                    <a:bodyPr/>
                    <a:lstStyle/>
                    <a:p>
                      <a:pPr algn="ctr"/>
                      <a:r>
                        <a:rPr lang="en-US" sz="1000">
                          <a:effectLst/>
                          <a:highlight>
                            <a:srgbClr val="FFFF00"/>
                          </a:highlight>
                        </a:rPr>
                        <a:t>L1_2​​</a:t>
                      </a:r>
                    </a:p>
                  </a:txBody>
                  <a:tcPr marL="0" marR="0" marT="0" marB="0" anchor="ctr"/>
                </a:tc>
                <a:extLst>
                  <a:ext uri="{0D108BD9-81ED-4DB2-BD59-A6C34878D82A}">
                    <a16:rowId xmlns:a16="http://schemas.microsoft.com/office/drawing/2014/main" val="1794918105"/>
                  </a:ext>
                </a:extLst>
              </a:tr>
              <a:tr h="197003">
                <a:tc>
                  <a:txBody>
                    <a:bodyPr/>
                    <a:lstStyle/>
                    <a:p>
                      <a:pPr algn="ctr"/>
                      <a:r>
                        <a:rPr lang="en-GB" sz="1000">
                          <a:effectLst/>
                        </a:rPr>
                        <a:t>18</a:t>
                      </a:r>
                    </a:p>
                  </a:txBody>
                  <a:tcPr marL="0" marR="0" marT="0" marB="0" anchor="ctr"/>
                </a:tc>
                <a:tc>
                  <a:txBody>
                    <a:bodyPr/>
                    <a:lstStyle/>
                    <a:p>
                      <a:pPr algn="ctr"/>
                      <a:r>
                        <a:rPr lang="en-US" sz="1000">
                          <a:effectLst/>
                        </a:rPr>
                        <a:t>number 1​​</a:t>
                      </a:r>
                    </a:p>
                  </a:txBody>
                  <a:tcPr marL="0" marR="0" marT="0" marB="0" anchor="ctr"/>
                </a:tc>
                <a:extLst>
                  <a:ext uri="{0D108BD9-81ED-4DB2-BD59-A6C34878D82A}">
                    <a16:rowId xmlns:a16="http://schemas.microsoft.com/office/drawing/2014/main" val="297214859"/>
                  </a:ext>
                </a:extLst>
              </a:tr>
              <a:tr h="197003">
                <a:tc>
                  <a:txBody>
                    <a:bodyPr/>
                    <a:lstStyle/>
                    <a:p>
                      <a:pPr algn="ctr"/>
                      <a:r>
                        <a:rPr lang="en-GB" sz="1000">
                          <a:effectLst/>
                        </a:rPr>
                        <a:t>19</a:t>
                      </a:r>
                    </a:p>
                  </a:txBody>
                  <a:tcPr marL="0" marR="0" marT="0" marB="0" anchor="ctr"/>
                </a:tc>
                <a:tc>
                  <a:txBody>
                    <a:bodyPr/>
                    <a:lstStyle/>
                    <a:p>
                      <a:pPr algn="ctr"/>
                      <a:r>
                        <a:rPr lang="en-US" sz="1000">
                          <a:effectLst/>
                        </a:rPr>
                        <a:t>change a​​</a:t>
                      </a:r>
                    </a:p>
                  </a:txBody>
                  <a:tcPr marL="0" marR="0" marT="0" marB="0" anchor="ctr"/>
                </a:tc>
                <a:extLst>
                  <a:ext uri="{0D108BD9-81ED-4DB2-BD59-A6C34878D82A}">
                    <a16:rowId xmlns:a16="http://schemas.microsoft.com/office/drawing/2014/main" val="60741714"/>
                  </a:ext>
                </a:extLst>
              </a:tr>
              <a:tr h="197003">
                <a:tc>
                  <a:txBody>
                    <a:bodyPr/>
                    <a:lstStyle/>
                    <a:p>
                      <a:pPr algn="ctr"/>
                      <a:r>
                        <a:rPr lang="en-GB" sz="1000">
                          <a:effectLst/>
                        </a:rPr>
                        <a:t>20</a:t>
                      </a:r>
                    </a:p>
                  </a:txBody>
                  <a:tcPr marL="0" marR="0" marT="0" marB="0" anchor="ctr"/>
                </a:tc>
                <a:tc>
                  <a:txBody>
                    <a:bodyPr/>
                    <a:lstStyle/>
                    <a:p>
                      <a:pPr algn="ctr"/>
                      <a:r>
                        <a:rPr lang="en-US" sz="1000">
                          <a:effectLst/>
                        </a:rPr>
                        <a:t>get repeat_control_variable_0​​</a:t>
                      </a:r>
                    </a:p>
                  </a:txBody>
                  <a:tcPr marL="0" marR="0" marT="0" marB="0" anchor="ctr"/>
                </a:tc>
                <a:extLst>
                  <a:ext uri="{0D108BD9-81ED-4DB2-BD59-A6C34878D82A}">
                    <a16:rowId xmlns:a16="http://schemas.microsoft.com/office/drawing/2014/main" val="1003917150"/>
                  </a:ext>
                </a:extLst>
              </a:tr>
              <a:tr h="197003">
                <a:tc>
                  <a:txBody>
                    <a:bodyPr/>
                    <a:lstStyle/>
                    <a:p>
                      <a:pPr algn="ctr"/>
                      <a:r>
                        <a:rPr lang="en-GB" sz="1000">
                          <a:effectLst/>
                        </a:rPr>
                        <a:t>21</a:t>
                      </a:r>
                    </a:p>
                  </a:txBody>
                  <a:tcPr marL="0" marR="0" marT="0" marB="0" anchor="ctr"/>
                </a:tc>
                <a:tc>
                  <a:txBody>
                    <a:bodyPr/>
                    <a:lstStyle/>
                    <a:p>
                      <a:pPr algn="ctr"/>
                      <a:r>
                        <a:rPr lang="en-US" sz="1000">
                          <a:effectLst/>
                        </a:rPr>
                        <a:t>number 1​​</a:t>
                      </a:r>
                    </a:p>
                  </a:txBody>
                  <a:tcPr marL="0" marR="0" marT="0" marB="0" anchor="ctr"/>
                </a:tc>
                <a:extLst>
                  <a:ext uri="{0D108BD9-81ED-4DB2-BD59-A6C34878D82A}">
                    <a16:rowId xmlns:a16="http://schemas.microsoft.com/office/drawing/2014/main" val="1648705655"/>
                  </a:ext>
                </a:extLst>
              </a:tr>
              <a:tr h="197003">
                <a:tc>
                  <a:txBody>
                    <a:bodyPr/>
                    <a:lstStyle/>
                    <a:p>
                      <a:pPr algn="ctr"/>
                      <a:r>
                        <a:rPr lang="en-GB" sz="1000">
                          <a:effectLst/>
                        </a:rPr>
                        <a:t>22</a:t>
                      </a:r>
                    </a:p>
                  </a:txBody>
                  <a:tcPr marL="0" marR="0" marT="0" marB="0" anchor="ctr"/>
                </a:tc>
                <a:tc>
                  <a:txBody>
                    <a:bodyPr/>
                    <a:lstStyle/>
                    <a:p>
                      <a:pPr algn="ctr"/>
                      <a:r>
                        <a:rPr lang="en-US" sz="1000">
                          <a:effectLst/>
                        </a:rPr>
                        <a:t>sub​​</a:t>
                      </a:r>
                    </a:p>
                  </a:txBody>
                  <a:tcPr marL="0" marR="0" marT="0" marB="0" anchor="ctr"/>
                </a:tc>
                <a:extLst>
                  <a:ext uri="{0D108BD9-81ED-4DB2-BD59-A6C34878D82A}">
                    <a16:rowId xmlns:a16="http://schemas.microsoft.com/office/drawing/2014/main" val="3109455514"/>
                  </a:ext>
                </a:extLst>
              </a:tr>
              <a:tr h="197003">
                <a:tc>
                  <a:txBody>
                    <a:bodyPr/>
                    <a:lstStyle/>
                    <a:p>
                      <a:pPr algn="ctr"/>
                      <a:r>
                        <a:rPr lang="en-GB" sz="1000">
                          <a:effectLst/>
                        </a:rPr>
                        <a:t>23</a:t>
                      </a:r>
                    </a:p>
                  </a:txBody>
                  <a:tcPr marL="0" marR="0" marT="0" marB="0" anchor="ctr"/>
                </a:tc>
                <a:tc>
                  <a:txBody>
                    <a:bodyPr/>
                    <a:lstStyle/>
                    <a:p>
                      <a:pPr algn="ctr"/>
                      <a:r>
                        <a:rPr lang="en-US" sz="1000">
                          <a:effectLst/>
                        </a:rPr>
                        <a:t>set repeat_control_variable_0​​</a:t>
                      </a:r>
                    </a:p>
                  </a:txBody>
                  <a:tcPr marL="0" marR="0" marT="0" marB="0" anchor="ctr"/>
                </a:tc>
                <a:extLst>
                  <a:ext uri="{0D108BD9-81ED-4DB2-BD59-A6C34878D82A}">
                    <a16:rowId xmlns:a16="http://schemas.microsoft.com/office/drawing/2014/main" val="4199458172"/>
                  </a:ext>
                </a:extLst>
              </a:tr>
              <a:tr h="197003">
                <a:tc>
                  <a:txBody>
                    <a:bodyPr/>
                    <a:lstStyle/>
                    <a:p>
                      <a:pPr algn="ctr"/>
                      <a:r>
                        <a:rPr lang="en-GB" sz="1000">
                          <a:effectLst/>
                        </a:rPr>
                        <a:t>24</a:t>
                      </a:r>
                    </a:p>
                  </a:txBody>
                  <a:tcPr marL="0" marR="0" marT="0" marB="0" anchor="ctr"/>
                </a:tc>
                <a:tc>
                  <a:txBody>
                    <a:bodyPr/>
                    <a:lstStyle/>
                    <a:p>
                      <a:pPr algn="ctr"/>
                      <a:r>
                        <a:rPr lang="en-US" sz="1000">
                          <a:effectLst/>
                        </a:rPr>
                        <a:t>get repeat_control_variable_0​​</a:t>
                      </a:r>
                    </a:p>
                  </a:txBody>
                  <a:tcPr marL="0" marR="0" marT="0" marB="0" anchor="ctr"/>
                </a:tc>
                <a:extLst>
                  <a:ext uri="{0D108BD9-81ED-4DB2-BD59-A6C34878D82A}">
                    <a16:rowId xmlns:a16="http://schemas.microsoft.com/office/drawing/2014/main" val="4205580555"/>
                  </a:ext>
                </a:extLst>
              </a:tr>
              <a:tr h="197003">
                <a:tc>
                  <a:txBody>
                    <a:bodyPr/>
                    <a:lstStyle/>
                    <a:p>
                      <a:pPr algn="ctr"/>
                      <a:r>
                        <a:rPr lang="en-GB" sz="1000">
                          <a:effectLst/>
                        </a:rPr>
                        <a:t>25</a:t>
                      </a:r>
                    </a:p>
                  </a:txBody>
                  <a:tcPr marL="0" marR="0" marT="0" marB="0" anchor="ctr"/>
                </a:tc>
                <a:tc>
                  <a:txBody>
                    <a:bodyPr/>
                    <a:lstStyle/>
                    <a:p>
                      <a:pPr algn="ctr"/>
                      <a:r>
                        <a:rPr lang="en-US" sz="1000">
                          <a:effectLst/>
                        </a:rPr>
                        <a:t>number 0​​</a:t>
                      </a:r>
                    </a:p>
                  </a:txBody>
                  <a:tcPr marL="0" marR="0" marT="0" marB="0" anchor="ctr"/>
                </a:tc>
                <a:extLst>
                  <a:ext uri="{0D108BD9-81ED-4DB2-BD59-A6C34878D82A}">
                    <a16:rowId xmlns:a16="http://schemas.microsoft.com/office/drawing/2014/main" val="2497552440"/>
                  </a:ext>
                </a:extLst>
              </a:tr>
              <a:tr h="197003">
                <a:tc>
                  <a:txBody>
                    <a:bodyPr/>
                    <a:lstStyle/>
                    <a:p>
                      <a:pPr algn="ctr"/>
                      <a:r>
                        <a:rPr lang="en-GB" sz="1000">
                          <a:effectLst/>
                        </a:rPr>
                        <a:t>26</a:t>
                      </a:r>
                    </a:p>
                  </a:txBody>
                  <a:tcPr marL="0" marR="0" marT="0" marB="0" anchor="ctr"/>
                </a:tc>
                <a:tc>
                  <a:txBody>
                    <a:bodyPr/>
                    <a:lstStyle/>
                    <a:p>
                      <a:pPr algn="ctr"/>
                      <a:r>
                        <a:rPr lang="en-US" sz="1000" err="1">
                          <a:effectLst/>
                        </a:rPr>
                        <a:t>cmpg</a:t>
                      </a:r>
                      <a:r>
                        <a:rPr lang="en-US" sz="1000">
                          <a:effectLst/>
                        </a:rPr>
                        <a:t>​​</a:t>
                      </a:r>
                    </a:p>
                  </a:txBody>
                  <a:tcPr marL="0" marR="0" marT="0" marB="0" anchor="ctr"/>
                </a:tc>
                <a:extLst>
                  <a:ext uri="{0D108BD9-81ED-4DB2-BD59-A6C34878D82A}">
                    <a16:rowId xmlns:a16="http://schemas.microsoft.com/office/drawing/2014/main" val="495594122"/>
                  </a:ext>
                </a:extLst>
              </a:tr>
              <a:tr h="197003">
                <a:tc>
                  <a:txBody>
                    <a:bodyPr/>
                    <a:lstStyle/>
                    <a:p>
                      <a:pPr algn="ctr"/>
                      <a:r>
                        <a:rPr lang="en-GB" sz="1000">
                          <a:effectLst/>
                        </a:rPr>
                        <a:t>27</a:t>
                      </a:r>
                    </a:p>
                  </a:txBody>
                  <a:tcPr marL="0" marR="0" marT="0" marB="0" anchor="ctr"/>
                </a:tc>
                <a:tc>
                  <a:txBody>
                    <a:bodyPr/>
                    <a:lstStyle/>
                    <a:p>
                      <a:pPr algn="ctr"/>
                      <a:r>
                        <a:rPr lang="en-US" sz="1000">
                          <a:effectLst/>
                        </a:rPr>
                        <a:t>JUMPNZ L1_0​​</a:t>
                      </a:r>
                    </a:p>
                  </a:txBody>
                  <a:tcPr marL="0" marR="0" marT="0" marB="0" anchor="ctr"/>
                </a:tc>
                <a:extLst>
                  <a:ext uri="{0D108BD9-81ED-4DB2-BD59-A6C34878D82A}">
                    <a16:rowId xmlns:a16="http://schemas.microsoft.com/office/drawing/2014/main" val="3450034388"/>
                  </a:ext>
                </a:extLst>
              </a:tr>
              <a:tr h="197003">
                <a:tc>
                  <a:txBody>
                    <a:bodyPr/>
                    <a:lstStyle/>
                    <a:p>
                      <a:pPr algn="ctr"/>
                      <a:r>
                        <a:rPr lang="en-GB" sz="1000">
                          <a:effectLst/>
                        </a:rPr>
                        <a:t>28</a:t>
                      </a:r>
                    </a:p>
                  </a:txBody>
                  <a:tcPr marL="0" marR="0" marT="0" marB="0" anchor="ctr"/>
                </a:tc>
                <a:tc>
                  <a:txBody>
                    <a:bodyPr/>
                    <a:lstStyle/>
                    <a:p>
                      <a:pPr algn="ctr"/>
                      <a:r>
                        <a:rPr lang="en-US" sz="1000">
                          <a:effectLst/>
                        </a:rPr>
                        <a:t>JUMP L0_0​​</a:t>
                      </a:r>
                    </a:p>
                  </a:txBody>
                  <a:tcPr marL="0" marR="0" marT="0" marB="0" anchor="ctr"/>
                </a:tc>
                <a:extLst>
                  <a:ext uri="{0D108BD9-81ED-4DB2-BD59-A6C34878D82A}">
                    <a16:rowId xmlns:a16="http://schemas.microsoft.com/office/drawing/2014/main" val="2420695886"/>
                  </a:ext>
                </a:extLst>
              </a:tr>
              <a:tr h="197003">
                <a:tc>
                  <a:txBody>
                    <a:bodyPr/>
                    <a:lstStyle/>
                    <a:p>
                      <a:pPr algn="ctr"/>
                      <a:r>
                        <a:rPr lang="en-GB" sz="1000">
                          <a:effectLst/>
                        </a:rPr>
                        <a:t>29</a:t>
                      </a:r>
                    </a:p>
                  </a:txBody>
                  <a:tcPr marL="0" marR="0" marT="0" marB="0" anchor="ctr"/>
                </a:tc>
                <a:tc>
                  <a:txBody>
                    <a:bodyPr/>
                    <a:lstStyle/>
                    <a:p>
                      <a:pPr algn="ctr"/>
                      <a:r>
                        <a:rPr lang="en-US" sz="1000">
                          <a:effectLst/>
                        </a:rPr>
                        <a:t>L1_0​​</a:t>
                      </a:r>
                    </a:p>
                  </a:txBody>
                  <a:tcPr marL="0" marR="0" marT="0" marB="0" anchor="ctr"/>
                </a:tc>
                <a:extLst>
                  <a:ext uri="{0D108BD9-81ED-4DB2-BD59-A6C34878D82A}">
                    <a16:rowId xmlns:a16="http://schemas.microsoft.com/office/drawing/2014/main" val="3331950644"/>
                  </a:ext>
                </a:extLst>
              </a:tr>
            </a:tbl>
          </a:graphicData>
        </a:graphic>
      </p:graphicFrame>
      <p:graphicFrame>
        <p:nvGraphicFramePr>
          <p:cNvPr id="5" name="Table 4">
            <a:extLst>
              <a:ext uri="{FF2B5EF4-FFF2-40B4-BE49-F238E27FC236}">
                <a16:creationId xmlns:a16="http://schemas.microsoft.com/office/drawing/2014/main" id="{7C1A504E-53F5-411B-A0DB-13E978D62374}"/>
              </a:ext>
            </a:extLst>
          </p:cNvPr>
          <p:cNvGraphicFramePr>
            <a:graphicFrameLocks noGrp="1"/>
          </p:cNvGraphicFramePr>
          <p:nvPr/>
        </p:nvGraphicFramePr>
        <p:xfrm>
          <a:off x="3832598" y="278346"/>
          <a:ext cx="4140119" cy="5982938"/>
        </p:xfrm>
        <a:graphic>
          <a:graphicData uri="http://schemas.openxmlformats.org/drawingml/2006/table">
            <a:tbl>
              <a:tblPr firstRow="1" bandRow="1">
                <a:tableStyleId>{72833802-FEF1-4C79-8D5D-14CF1EAF98D9}</a:tableStyleId>
              </a:tblPr>
              <a:tblGrid>
                <a:gridCol w="1250233">
                  <a:extLst>
                    <a:ext uri="{9D8B030D-6E8A-4147-A177-3AD203B41FA5}">
                      <a16:colId xmlns:a16="http://schemas.microsoft.com/office/drawing/2014/main" val="2070600265"/>
                    </a:ext>
                  </a:extLst>
                </a:gridCol>
                <a:gridCol w="2889886">
                  <a:extLst>
                    <a:ext uri="{9D8B030D-6E8A-4147-A177-3AD203B41FA5}">
                      <a16:colId xmlns:a16="http://schemas.microsoft.com/office/drawing/2014/main" val="2342819735"/>
                    </a:ext>
                  </a:extLst>
                </a:gridCol>
              </a:tblGrid>
              <a:tr h="460226">
                <a:tc gridSpan="2">
                  <a:txBody>
                    <a:bodyPr/>
                    <a:lstStyle/>
                    <a:p>
                      <a:pPr algn="ctr"/>
                      <a:r>
                        <a:rPr lang="en-US" sz="2000">
                          <a:effectLst/>
                        </a:rPr>
                        <a:t>Stack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60226">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60226">
                <a:tc>
                  <a:txBody>
                    <a:bodyPr/>
                    <a:lstStyle/>
                    <a:p>
                      <a:pPr algn="ctr"/>
                      <a:r>
                        <a:rPr lang="en-GB" sz="2000">
                          <a:effectLst/>
                        </a:rPr>
                        <a:t>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110185829"/>
                  </a:ext>
                </a:extLst>
              </a:tr>
              <a:tr h="460226">
                <a:tc>
                  <a:txBody>
                    <a:bodyPr/>
                    <a:lstStyle/>
                    <a:p>
                      <a:pPr algn="ctr"/>
                      <a:r>
                        <a:rPr lang="en-GB" sz="2000">
                          <a:effectLst/>
                        </a:rPr>
                        <a:t>1</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926267889"/>
                  </a:ext>
                </a:extLst>
              </a:tr>
              <a:tr h="460226">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60226">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60226">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60226">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60226">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60226">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60226">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60226">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60226">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graphicFrame>
        <p:nvGraphicFramePr>
          <p:cNvPr id="4" name="Table 3">
            <a:extLst>
              <a:ext uri="{FF2B5EF4-FFF2-40B4-BE49-F238E27FC236}">
                <a16:creationId xmlns:a16="http://schemas.microsoft.com/office/drawing/2014/main" id="{EAED2A6D-C60A-DE42-87AD-0D84CE0F71DF}"/>
              </a:ext>
            </a:extLst>
          </p:cNvPr>
          <p:cNvGraphicFramePr>
            <a:graphicFrameLocks noGrp="1"/>
          </p:cNvGraphicFramePr>
          <p:nvPr/>
        </p:nvGraphicFramePr>
        <p:xfrm>
          <a:off x="8166060" y="301733"/>
          <a:ext cx="3832900" cy="5959548"/>
        </p:xfrm>
        <a:graphic>
          <a:graphicData uri="http://schemas.openxmlformats.org/drawingml/2006/table">
            <a:tbl>
              <a:tblPr firstRow="1" bandRow="1">
                <a:tableStyleId>{17292A2E-F333-43FB-9621-5CBBE7FDCDCB}</a:tableStyleId>
              </a:tblPr>
              <a:tblGrid>
                <a:gridCol w="916980">
                  <a:extLst>
                    <a:ext uri="{9D8B030D-6E8A-4147-A177-3AD203B41FA5}">
                      <a16:colId xmlns:a16="http://schemas.microsoft.com/office/drawing/2014/main" val="2070600265"/>
                    </a:ext>
                  </a:extLst>
                </a:gridCol>
                <a:gridCol w="2915920">
                  <a:extLst>
                    <a:ext uri="{9D8B030D-6E8A-4147-A177-3AD203B41FA5}">
                      <a16:colId xmlns:a16="http://schemas.microsoft.com/office/drawing/2014/main" val="2342819735"/>
                    </a:ext>
                  </a:extLst>
                </a:gridCol>
              </a:tblGrid>
              <a:tr h="424231">
                <a:tc gridSpan="2">
                  <a:txBody>
                    <a:bodyPr/>
                    <a:lstStyle/>
                    <a:p>
                      <a:pPr algn="ctr"/>
                      <a:r>
                        <a:rPr lang="en-US" sz="2000">
                          <a:effectLst/>
                        </a:rPr>
                        <a:t>Variable Memory​</a:t>
                      </a:r>
                    </a:p>
                  </a:txBody>
                  <a:tcPr marL="0" marR="0" marT="0" marB="0" anchor="ctr"/>
                </a:tc>
                <a:tc hMerge="1">
                  <a:txBody>
                    <a:bodyPr/>
                    <a:lstStyle/>
                    <a:p>
                      <a:endParaRPr lang="en-GB"/>
                    </a:p>
                  </a:txBody>
                  <a:tcPr/>
                </a:tc>
                <a:extLst>
                  <a:ext uri="{0D108BD9-81ED-4DB2-BD59-A6C34878D82A}">
                    <a16:rowId xmlns:a16="http://schemas.microsoft.com/office/drawing/2014/main" val="3891699156"/>
                  </a:ext>
                </a:extLst>
              </a:tr>
              <a:tr h="424231">
                <a:tc>
                  <a:txBody>
                    <a:bodyPr/>
                    <a:lstStyle/>
                    <a:p>
                      <a:pPr algn="ctr"/>
                      <a:r>
                        <a:rPr lang="en-GB" sz="2000">
                          <a:effectLst/>
                        </a:rPr>
                        <a:t>Address</a:t>
                      </a:r>
                    </a:p>
                  </a:txBody>
                  <a:tcPr marL="0" marR="0" marT="0" marB="0" anchor="ctr"/>
                </a:tc>
                <a:tc>
                  <a:txBody>
                    <a:bodyPr/>
                    <a:lstStyle/>
                    <a:p>
                      <a:pPr algn="ctr"/>
                      <a:r>
                        <a:rPr lang="en-GB" sz="2000">
                          <a:effectLst/>
                        </a:rPr>
                        <a:t>content</a:t>
                      </a:r>
                    </a:p>
                  </a:txBody>
                  <a:tcPr marL="0" marR="0" marT="0" marB="0" anchor="ctr"/>
                </a:tc>
                <a:extLst>
                  <a:ext uri="{0D108BD9-81ED-4DB2-BD59-A6C34878D82A}">
                    <a16:rowId xmlns:a16="http://schemas.microsoft.com/office/drawing/2014/main" val="860244921"/>
                  </a:ext>
                </a:extLst>
              </a:tr>
              <a:tr h="424231">
                <a:tc>
                  <a:txBody>
                    <a:bodyPr/>
                    <a:lstStyle/>
                    <a:p>
                      <a:pPr algn="ctr"/>
                      <a:r>
                        <a:rPr lang="en-GB" sz="2000">
                          <a:effectLst/>
                        </a:rPr>
                        <a:t>0</a:t>
                      </a:r>
                    </a:p>
                  </a:txBody>
                  <a:tcPr marL="0" marR="0" marT="0" marB="0" anchor="ctr"/>
                </a:tc>
                <a:tc>
                  <a:txBody>
                    <a:bodyPr/>
                    <a:lstStyle/>
                    <a:p>
                      <a:pPr algn="ctr"/>
                      <a:r>
                        <a:rPr lang="en-US" sz="2000">
                          <a:effectLst/>
                        </a:rPr>
                        <a:t>a = 1</a:t>
                      </a:r>
                    </a:p>
                  </a:txBody>
                  <a:tcPr marL="0" marR="0" marT="0" marB="0" anchor="ctr"/>
                </a:tc>
                <a:extLst>
                  <a:ext uri="{0D108BD9-81ED-4DB2-BD59-A6C34878D82A}">
                    <a16:rowId xmlns:a16="http://schemas.microsoft.com/office/drawing/2014/main" val="2110185829"/>
                  </a:ext>
                </a:extLst>
              </a:tr>
              <a:tr h="842884">
                <a:tc>
                  <a:txBody>
                    <a:bodyPr/>
                    <a:lstStyle/>
                    <a:p>
                      <a:pPr algn="ctr"/>
                      <a:r>
                        <a:rPr lang="en-GB" sz="2000">
                          <a:effectLst/>
                        </a:rPr>
                        <a:t>1</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effectLst/>
                        </a:rPr>
                        <a:t>repeat_control_variable_0​​</a:t>
                      </a:r>
                    </a:p>
                    <a:p>
                      <a:pPr algn="ctr"/>
                      <a:r>
                        <a:rPr lang="en-US" sz="2000">
                          <a:effectLst/>
                        </a:rPr>
                        <a:t> = 10</a:t>
                      </a:r>
                    </a:p>
                  </a:txBody>
                  <a:tcPr marL="0" marR="0" marT="0" marB="0" anchor="ctr"/>
                </a:tc>
                <a:extLst>
                  <a:ext uri="{0D108BD9-81ED-4DB2-BD59-A6C34878D82A}">
                    <a16:rowId xmlns:a16="http://schemas.microsoft.com/office/drawing/2014/main" val="3926267889"/>
                  </a:ext>
                </a:extLst>
              </a:tr>
              <a:tr h="450123">
                <a:tc>
                  <a:txBody>
                    <a:bodyPr/>
                    <a:lstStyle/>
                    <a:p>
                      <a:pPr algn="ctr"/>
                      <a:r>
                        <a:rPr lang="en-GB" sz="2000">
                          <a:effectLst/>
                        </a:rPr>
                        <a:t>2</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1743093840"/>
                  </a:ext>
                </a:extLst>
              </a:tr>
              <a:tr h="424231">
                <a:tc>
                  <a:txBody>
                    <a:bodyPr/>
                    <a:lstStyle/>
                    <a:p>
                      <a:pPr algn="ctr"/>
                      <a:r>
                        <a:rPr lang="en-GB" sz="2000">
                          <a:effectLst/>
                        </a:rPr>
                        <a:t>3</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685482245"/>
                  </a:ext>
                </a:extLst>
              </a:tr>
              <a:tr h="424231">
                <a:tc>
                  <a:txBody>
                    <a:bodyPr/>
                    <a:lstStyle/>
                    <a:p>
                      <a:pPr algn="ctr"/>
                      <a:r>
                        <a:rPr lang="en-GB" sz="2000">
                          <a:effectLst/>
                        </a:rPr>
                        <a:t>4</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262922957"/>
                  </a:ext>
                </a:extLst>
              </a:tr>
              <a:tr h="424231">
                <a:tc>
                  <a:txBody>
                    <a:bodyPr/>
                    <a:lstStyle/>
                    <a:p>
                      <a:pPr algn="ctr"/>
                      <a:r>
                        <a:rPr lang="en-GB" sz="2000">
                          <a:effectLst/>
                        </a:rPr>
                        <a:t>5</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896465134"/>
                  </a:ext>
                </a:extLst>
              </a:tr>
              <a:tr h="424231">
                <a:tc>
                  <a:txBody>
                    <a:bodyPr/>
                    <a:lstStyle/>
                    <a:p>
                      <a:pPr algn="ctr"/>
                      <a:r>
                        <a:rPr lang="en-GB" sz="2000">
                          <a:effectLst/>
                        </a:rPr>
                        <a:t>6</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039470861"/>
                  </a:ext>
                </a:extLst>
              </a:tr>
              <a:tr h="424231">
                <a:tc>
                  <a:txBody>
                    <a:bodyPr/>
                    <a:lstStyle/>
                    <a:p>
                      <a:pPr algn="ctr"/>
                      <a:r>
                        <a:rPr lang="en-GB" sz="2000">
                          <a:effectLst/>
                        </a:rPr>
                        <a:t>7</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2011414102"/>
                  </a:ext>
                </a:extLst>
              </a:tr>
              <a:tr h="424231">
                <a:tc>
                  <a:txBody>
                    <a:bodyPr/>
                    <a:lstStyle/>
                    <a:p>
                      <a:pPr algn="ctr"/>
                      <a:r>
                        <a:rPr lang="en-GB" sz="2000">
                          <a:effectLst/>
                        </a:rPr>
                        <a:t>8</a:t>
                      </a:r>
                    </a:p>
                  </a:txBody>
                  <a:tcPr marL="0" marR="0" marT="0" marB="0" anchor="ctr"/>
                </a:tc>
                <a:tc>
                  <a:txBody>
                    <a:bodyPr/>
                    <a:lstStyle/>
                    <a:p>
                      <a:pPr algn="ctr"/>
                      <a:endParaRPr lang="en-US" sz="2000">
                        <a:effectLst/>
                        <a:highlight>
                          <a:srgbClr val="FFFF00"/>
                        </a:highlight>
                      </a:endParaRPr>
                    </a:p>
                  </a:txBody>
                  <a:tcPr marL="0" marR="0" marT="0" marB="0" anchor="ctr"/>
                </a:tc>
                <a:extLst>
                  <a:ext uri="{0D108BD9-81ED-4DB2-BD59-A6C34878D82A}">
                    <a16:rowId xmlns:a16="http://schemas.microsoft.com/office/drawing/2014/main" val="56708690"/>
                  </a:ext>
                </a:extLst>
              </a:tr>
              <a:tr h="424231">
                <a:tc>
                  <a:txBody>
                    <a:bodyPr/>
                    <a:lstStyle/>
                    <a:p>
                      <a:pPr algn="ctr"/>
                      <a:r>
                        <a:rPr lang="en-GB" sz="2000">
                          <a:effectLst/>
                        </a:rPr>
                        <a:t>9</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4197518444"/>
                  </a:ext>
                </a:extLst>
              </a:tr>
              <a:tr h="424231">
                <a:tc>
                  <a:txBody>
                    <a:bodyPr/>
                    <a:lstStyle/>
                    <a:p>
                      <a:pPr algn="ctr"/>
                      <a:r>
                        <a:rPr lang="en-GB" sz="2000">
                          <a:effectLst/>
                        </a:rPr>
                        <a:t>10</a:t>
                      </a:r>
                    </a:p>
                  </a:txBody>
                  <a:tcPr marL="0" marR="0" marT="0" marB="0" anchor="ctr"/>
                </a:tc>
                <a:tc>
                  <a:txBody>
                    <a:bodyPr/>
                    <a:lstStyle/>
                    <a:p>
                      <a:pPr algn="ctr"/>
                      <a:endParaRPr lang="en-US" sz="2000">
                        <a:effectLst/>
                      </a:endParaRPr>
                    </a:p>
                  </a:txBody>
                  <a:tcPr marL="0" marR="0" marT="0" marB="0" anchor="ctr"/>
                </a:tc>
                <a:extLst>
                  <a:ext uri="{0D108BD9-81ED-4DB2-BD59-A6C34878D82A}">
                    <a16:rowId xmlns:a16="http://schemas.microsoft.com/office/drawing/2014/main" val="3386048826"/>
                  </a:ext>
                </a:extLst>
              </a:tr>
            </a:tbl>
          </a:graphicData>
        </a:graphic>
      </p:graphicFrame>
      <p:cxnSp>
        <p:nvCxnSpPr>
          <p:cNvPr id="6" name="Straight Arrow Connector 5">
            <a:extLst>
              <a:ext uri="{FF2B5EF4-FFF2-40B4-BE49-F238E27FC236}">
                <a16:creationId xmlns:a16="http://schemas.microsoft.com/office/drawing/2014/main" id="{8C2CE217-C0A3-416A-A14F-8821A8AE586C}"/>
              </a:ext>
            </a:extLst>
          </p:cNvPr>
          <p:cNvCxnSpPr/>
          <p:nvPr/>
        </p:nvCxnSpPr>
        <p:spPr>
          <a:xfrm flipH="1">
            <a:off x="2946400" y="4043680"/>
            <a:ext cx="49784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693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A14B9E-A95D-4A25-AEF5-C62201E1E7AB}"/>
              </a:ext>
            </a:extLst>
          </p:cNvPr>
          <p:cNvSpPr>
            <a:spLocks noGrp="1"/>
          </p:cNvSpPr>
          <p:nvPr>
            <p:ph type="title"/>
          </p:nvPr>
        </p:nvSpPr>
        <p:spPr>
          <a:xfrm>
            <a:off x="655320" y="365125"/>
            <a:ext cx="9013052" cy="1623312"/>
          </a:xfrm>
        </p:spPr>
        <p:txBody>
          <a:bodyPr anchor="b">
            <a:normAutofit/>
          </a:bodyPr>
          <a:lstStyle/>
          <a:p>
            <a:r>
              <a:rPr lang="en-AU" sz="4000"/>
              <a:t>Demonstration – Escape from the Darkness</a:t>
            </a:r>
          </a:p>
        </p:txBody>
      </p:sp>
      <p:cxnSp>
        <p:nvCxnSpPr>
          <p:cNvPr id="16" name="Straight Arrow Connector 1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8DED33-8E3C-4762-B0CA-6B2FA8378109}"/>
              </a:ext>
            </a:extLst>
          </p:cNvPr>
          <p:cNvSpPr>
            <a:spLocks noGrp="1"/>
          </p:cNvSpPr>
          <p:nvPr>
            <p:ph idx="1"/>
          </p:nvPr>
        </p:nvSpPr>
        <p:spPr>
          <a:xfrm>
            <a:off x="655320" y="2644518"/>
            <a:ext cx="9013052" cy="3327251"/>
          </a:xfrm>
        </p:spPr>
        <p:txBody>
          <a:bodyPr vert="horz" lIns="91440" tIns="45720" rIns="91440" bIns="45720" rtlCol="0" anchor="t">
            <a:normAutofit/>
          </a:bodyPr>
          <a:lstStyle/>
          <a:p>
            <a:r>
              <a:rPr lang="en-AU" sz="2000">
                <a:cs typeface="Calibri"/>
              </a:rPr>
              <a:t>Use the photo resistor to control the speed of the DC motor. </a:t>
            </a:r>
          </a:p>
          <a:p>
            <a:r>
              <a:rPr lang="en-AU" sz="2000">
                <a:cs typeface="Calibri"/>
              </a:rPr>
              <a:t>Used LED as an indicator</a:t>
            </a:r>
          </a:p>
          <a:p>
            <a:r>
              <a:rPr lang="en-AU" sz="2000">
                <a:cs typeface="Calibri"/>
              </a:rPr>
              <a:t>Use serial monitor to display speed</a:t>
            </a:r>
          </a:p>
          <a:p>
            <a:r>
              <a:rPr lang="en-AU" sz="2000">
                <a:cs typeface="Calibri"/>
              </a:rPr>
              <a:t>Use the potentiometer to control the brightness of the LED</a:t>
            </a:r>
          </a:p>
          <a:p>
            <a:endParaRPr lang="en-AU" sz="2000">
              <a:cs typeface="Calibri"/>
            </a:endParaRPr>
          </a:p>
          <a:p>
            <a:r>
              <a:rPr lang="en-AU" sz="2000" err="1">
                <a:cs typeface="Calibri"/>
              </a:rPr>
              <a:t>Blockly</a:t>
            </a:r>
            <a:r>
              <a:rPr lang="en-AU" sz="2000">
                <a:cs typeface="Calibri"/>
              </a:rPr>
              <a:t> instead of C++</a:t>
            </a:r>
          </a:p>
          <a:p>
            <a:pPr marL="0" indent="0">
              <a:buNone/>
            </a:pPr>
            <a:endParaRPr lang="en-AU" sz="2000">
              <a:cs typeface="Calibri"/>
            </a:endParaRPr>
          </a:p>
        </p:txBody>
      </p:sp>
      <p:sp>
        <p:nvSpPr>
          <p:cNvPr id="4" name="TextBox 3">
            <a:extLst>
              <a:ext uri="{FF2B5EF4-FFF2-40B4-BE49-F238E27FC236}">
                <a16:creationId xmlns:a16="http://schemas.microsoft.com/office/drawing/2014/main" id="{3AADCEEE-BC91-444C-84CF-4646B86EE05D}"/>
              </a:ext>
            </a:extLst>
          </p:cNvPr>
          <p:cNvSpPr txBox="1"/>
          <p:nvPr/>
        </p:nvSpPr>
        <p:spPr>
          <a:xfrm>
            <a:off x="365760" y="282854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5075497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68DB5-044B-475D-ABDD-4A51C96271B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Discussion and Evaluation</a:t>
            </a:r>
          </a:p>
        </p:txBody>
      </p:sp>
      <p:sp>
        <p:nvSpPr>
          <p:cNvPr id="3" name="Content Placeholder 2">
            <a:extLst>
              <a:ext uri="{FF2B5EF4-FFF2-40B4-BE49-F238E27FC236}">
                <a16:creationId xmlns:a16="http://schemas.microsoft.com/office/drawing/2014/main" id="{0A9646D3-586C-4EE5-8F8C-25FF46C6DD4F}"/>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Future work</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307D3E7A-F608-4052-9B71-059C34B03C41}"/>
              </a:ext>
            </a:extLst>
          </p:cNvPr>
          <p:cNvPicPr>
            <a:picLocks noChangeAspect="1"/>
          </p:cNvPicPr>
          <p:nvPr/>
        </p:nvPicPr>
        <p:blipFill rotWithShape="1">
          <a:blip r:embed="rId3"/>
          <a:srcRect b="14425"/>
          <a:stretch/>
        </p:blipFill>
        <p:spPr>
          <a:xfrm>
            <a:off x="8907119" y="3910267"/>
            <a:ext cx="2866303" cy="2666464"/>
          </a:xfrm>
          <a:prstGeom prst="rect">
            <a:avLst/>
          </a:prstGeom>
        </p:spPr>
      </p:pic>
      <p:sp>
        <p:nvSpPr>
          <p:cNvPr id="5" name="Content Placeholder 2">
            <a:extLst>
              <a:ext uri="{FF2B5EF4-FFF2-40B4-BE49-F238E27FC236}">
                <a16:creationId xmlns:a16="http://schemas.microsoft.com/office/drawing/2014/main" id="{BB9046A5-8F05-4EE7-A60E-826EAF9769A9}"/>
              </a:ext>
            </a:extLst>
          </p:cNvPr>
          <p:cNvSpPr txBox="1">
            <a:spLocks/>
          </p:cNvSpPr>
          <p:nvPr/>
        </p:nvSpPr>
        <p:spPr>
          <a:xfrm>
            <a:off x="5006544" y="1499310"/>
            <a:ext cx="6224337" cy="4605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ea typeface="+mn-lt"/>
                <a:cs typeface="+mn-lt"/>
              </a:rPr>
              <a:t>More variable type</a:t>
            </a:r>
          </a:p>
          <a:p>
            <a:pPr>
              <a:lnSpc>
                <a:spcPct val="100000"/>
              </a:lnSpc>
              <a:spcBef>
                <a:spcPts val="0"/>
              </a:spcBef>
            </a:pPr>
            <a:r>
              <a:rPr lang="en-US">
                <a:ea typeface="+mn-lt"/>
                <a:cs typeface="+mn-lt"/>
              </a:rPr>
              <a:t>Procedure blocks (functions)</a:t>
            </a:r>
          </a:p>
          <a:p>
            <a:pPr>
              <a:lnSpc>
                <a:spcPct val="100000"/>
              </a:lnSpc>
              <a:spcBef>
                <a:spcPts val="0"/>
              </a:spcBef>
            </a:pPr>
            <a:r>
              <a:rPr lang="en-US">
                <a:ea typeface="+mn-lt"/>
                <a:cs typeface="+mn-lt"/>
              </a:rPr>
              <a:t>More IO blocks</a:t>
            </a:r>
          </a:p>
          <a:p>
            <a:pPr>
              <a:lnSpc>
                <a:spcPct val="100000"/>
              </a:lnSpc>
              <a:spcBef>
                <a:spcPts val="0"/>
              </a:spcBef>
            </a:pPr>
            <a:r>
              <a:rPr lang="en-US">
                <a:ea typeface="+mn-lt"/>
                <a:cs typeface="+mn-lt"/>
              </a:rPr>
              <a:t>More hardware function blocks according to the Arduino</a:t>
            </a:r>
          </a:p>
          <a:p>
            <a:pPr>
              <a:lnSpc>
                <a:spcPct val="100000"/>
              </a:lnSpc>
              <a:spcBef>
                <a:spcPts val="0"/>
              </a:spcBef>
            </a:pPr>
            <a:r>
              <a:rPr lang="en-US">
                <a:ea typeface="+mn-lt"/>
                <a:cs typeface="+mn-lt"/>
              </a:rPr>
              <a:t>Make tutorials for students</a:t>
            </a:r>
            <a:endParaRPr lang="en-AU"/>
          </a:p>
        </p:txBody>
      </p:sp>
    </p:spTree>
    <p:extLst>
      <p:ext uri="{BB962C8B-B14F-4D97-AF65-F5344CB8AC3E}">
        <p14:creationId xmlns:p14="http://schemas.microsoft.com/office/powerpoint/2010/main" val="2106059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FCFB-5DAF-4050-A3AC-F33DF9E0E270}"/>
              </a:ext>
            </a:extLst>
          </p:cNvPr>
          <p:cNvSpPr>
            <a:spLocks noGrp="1"/>
          </p:cNvSpPr>
          <p:nvPr>
            <p:ph type="title"/>
          </p:nvPr>
        </p:nvSpPr>
        <p:spPr>
          <a:xfrm>
            <a:off x="762001" y="803325"/>
            <a:ext cx="5314536" cy="1325563"/>
          </a:xfrm>
        </p:spPr>
        <p:txBody>
          <a:bodyPr>
            <a:normAutofit/>
          </a:bodyPr>
          <a:lstStyle/>
          <a:p>
            <a:r>
              <a:rPr lang="en-AU"/>
              <a:t>Conclusion and reflection</a:t>
            </a:r>
          </a:p>
        </p:txBody>
      </p:sp>
      <p:sp>
        <p:nvSpPr>
          <p:cNvPr id="3" name="Content Placeholder 2">
            <a:extLst>
              <a:ext uri="{FF2B5EF4-FFF2-40B4-BE49-F238E27FC236}">
                <a16:creationId xmlns:a16="http://schemas.microsoft.com/office/drawing/2014/main" id="{C145E73C-56E0-451D-A433-CF3002B6542E}"/>
              </a:ext>
            </a:extLst>
          </p:cNvPr>
          <p:cNvSpPr>
            <a:spLocks noGrp="1"/>
          </p:cNvSpPr>
          <p:nvPr>
            <p:ph idx="1"/>
          </p:nvPr>
        </p:nvSpPr>
        <p:spPr>
          <a:xfrm>
            <a:off x="762000" y="2279018"/>
            <a:ext cx="5700584" cy="3442160"/>
          </a:xfrm>
        </p:spPr>
        <p:txBody>
          <a:bodyPr vert="horz" lIns="91440" tIns="45720" rIns="91440" bIns="45720" rtlCol="0" anchor="t">
            <a:normAutofit/>
          </a:bodyPr>
          <a:lstStyle/>
          <a:p>
            <a:r>
              <a:rPr lang="en-AU" sz="1800"/>
              <a:t>The demonstration was one of the results of our project</a:t>
            </a:r>
            <a:endParaRPr lang="en-AU" sz="1800">
              <a:cs typeface="Calibri"/>
            </a:endParaRPr>
          </a:p>
          <a:p>
            <a:r>
              <a:rPr lang="en-AU" sz="1800"/>
              <a:t>You can make the hardware to do anything with our platform</a:t>
            </a:r>
            <a:endParaRPr lang="en-AU" sz="1800">
              <a:cs typeface="Calibri"/>
            </a:endParaRPr>
          </a:p>
          <a:p>
            <a:endParaRPr lang="en-AU" sz="1800"/>
          </a:p>
          <a:p>
            <a:r>
              <a:rPr lang="en-AU" sz="2000">
                <a:cs typeface="Calibri"/>
              </a:rPr>
              <a:t>We have :</a:t>
            </a:r>
          </a:p>
          <a:p>
            <a:pPr lvl="1"/>
            <a:r>
              <a:rPr lang="en-AU" sz="1600">
                <a:cs typeface="Calibri"/>
              </a:rPr>
              <a:t>A good testing structure</a:t>
            </a:r>
          </a:p>
          <a:p>
            <a:pPr lvl="1"/>
            <a:r>
              <a:rPr lang="en-AU" sz="1600">
                <a:cs typeface="Calibri"/>
              </a:rPr>
              <a:t>Wrap everything into an app (easy to import and access)</a:t>
            </a:r>
          </a:p>
          <a:p>
            <a:pPr lvl="1"/>
            <a:r>
              <a:rPr lang="en-AU" sz="1600">
                <a:cs typeface="Calibri"/>
              </a:rPr>
              <a:t>Serial communication (other hardware)</a:t>
            </a:r>
          </a:p>
          <a:p>
            <a:pPr marL="457200" lvl="1" indent="0">
              <a:buNone/>
            </a:pPr>
            <a:endParaRPr lang="en-AU" sz="1600">
              <a:cs typeface="Calibri"/>
            </a:endParaRPr>
          </a:p>
          <a:p>
            <a:pPr lvl="1"/>
            <a:endParaRPr lang="en-AU" sz="1600">
              <a:cs typeface="Calibri"/>
            </a:endParaRPr>
          </a:p>
          <a:p>
            <a:pPr lvl="1"/>
            <a:endParaRPr lang="en-AU" sz="1400">
              <a:cs typeface="Calibri"/>
            </a:endParaRPr>
          </a:p>
          <a:p>
            <a:endParaRPr lang="en-AU" sz="1800">
              <a:cs typeface="Calibri"/>
            </a:endParaRPr>
          </a:p>
          <a:p>
            <a:endParaRPr lang="en-AU" sz="1800">
              <a:cs typeface="Calibri"/>
            </a:endParaRP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indoor, electronics, sky, sitting&#10;&#10;Description automatically generated">
            <a:extLst>
              <a:ext uri="{FF2B5EF4-FFF2-40B4-BE49-F238E27FC236}">
                <a16:creationId xmlns:a16="http://schemas.microsoft.com/office/drawing/2014/main" id="{124904E1-BFB4-0640-BA6F-77776D45CE66}"/>
              </a:ext>
            </a:extLst>
          </p:cNvPr>
          <p:cNvPicPr>
            <a:picLocks noChangeAspect="1"/>
          </p:cNvPicPr>
          <p:nvPr/>
        </p:nvPicPr>
        <p:blipFill>
          <a:blip r:embed="rId2"/>
          <a:stretch>
            <a:fillRect/>
          </a:stretch>
        </p:blipFill>
        <p:spPr>
          <a:xfrm>
            <a:off x="7433407" y="1112774"/>
            <a:ext cx="4431047" cy="2658628"/>
          </a:xfrm>
          <a:prstGeom prst="rect">
            <a:avLst/>
          </a:prstGeom>
        </p:spPr>
      </p:pic>
    </p:spTree>
    <p:extLst>
      <p:ext uri="{BB962C8B-B14F-4D97-AF65-F5344CB8AC3E}">
        <p14:creationId xmlns:p14="http://schemas.microsoft.com/office/powerpoint/2010/main" val="3574980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erson sitting at a table using a computer&#10;&#10;Description generated with very high confidence">
            <a:extLst>
              <a:ext uri="{FF2B5EF4-FFF2-40B4-BE49-F238E27FC236}">
                <a16:creationId xmlns:a16="http://schemas.microsoft.com/office/drawing/2014/main" id="{187269D0-C3E4-43C3-A477-0D87B4C208EB}"/>
              </a:ext>
            </a:extLst>
          </p:cNvPr>
          <p:cNvPicPr>
            <a:picLocks noChangeAspect="1"/>
          </p:cNvPicPr>
          <p:nvPr/>
        </p:nvPicPr>
        <p:blipFill rotWithShape="1">
          <a:blip r:embed="rId3">
            <a:alphaModFix amt="35000"/>
          </a:blip>
          <a:srcRect t="442"/>
          <a:stretch/>
        </p:blipFill>
        <p:spPr>
          <a:xfrm>
            <a:off x="-1" y="10"/>
            <a:ext cx="12192000" cy="6857990"/>
          </a:xfrm>
          <a:prstGeom prst="rect">
            <a:avLst/>
          </a:prstGeom>
        </p:spPr>
      </p:pic>
      <p:sp>
        <p:nvSpPr>
          <p:cNvPr id="2" name="Title 1">
            <a:extLst>
              <a:ext uri="{FF2B5EF4-FFF2-40B4-BE49-F238E27FC236}">
                <a16:creationId xmlns:a16="http://schemas.microsoft.com/office/drawing/2014/main" id="{C5DF188A-3269-48AC-B251-A7D69D08A303}"/>
              </a:ext>
            </a:extLst>
          </p:cNvPr>
          <p:cNvSpPr>
            <a:spLocks noGrp="1"/>
          </p:cNvSpPr>
          <p:nvPr>
            <p:ph type="title"/>
          </p:nvPr>
        </p:nvSpPr>
        <p:spPr>
          <a:xfrm>
            <a:off x="838201" y="1065862"/>
            <a:ext cx="3313164" cy="4726276"/>
          </a:xfrm>
        </p:spPr>
        <p:txBody>
          <a:bodyPr>
            <a:normAutofit/>
          </a:bodyPr>
          <a:lstStyle/>
          <a:p>
            <a:pPr algn="ctr"/>
            <a:r>
              <a:rPr lang="en-AU" sz="2800">
                <a:solidFill>
                  <a:srgbClr val="FFFFFF"/>
                </a:solidFill>
              </a:rPr>
              <a:t>Objectives</a:t>
            </a:r>
          </a:p>
        </p:txBody>
      </p:sp>
      <p:cxnSp>
        <p:nvCxnSpPr>
          <p:cNvPr id="7"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34A411-B2E3-4520-924F-5295ECEA294A}"/>
              </a:ext>
            </a:extLst>
          </p:cNvPr>
          <p:cNvSpPr>
            <a:spLocks noGrp="1"/>
          </p:cNvSpPr>
          <p:nvPr>
            <p:ph idx="1"/>
          </p:nvPr>
        </p:nvSpPr>
        <p:spPr>
          <a:xfrm>
            <a:off x="5155379" y="1065862"/>
            <a:ext cx="5744685" cy="4726276"/>
          </a:xfrm>
        </p:spPr>
        <p:txBody>
          <a:bodyPr anchor="ctr">
            <a:normAutofit/>
          </a:bodyPr>
          <a:lstStyle/>
          <a:p>
            <a:r>
              <a:rPr lang="en-AU" sz="2000">
                <a:solidFill>
                  <a:srgbClr val="FFFFFF"/>
                </a:solidFill>
              </a:rPr>
              <a:t>Platform for non-experience programmer</a:t>
            </a:r>
          </a:p>
          <a:p>
            <a:r>
              <a:rPr lang="en-AU" sz="2000">
                <a:solidFill>
                  <a:srgbClr val="FFFFFF"/>
                </a:solidFill>
              </a:rPr>
              <a:t>Primary Student</a:t>
            </a:r>
            <a:endParaRPr lang="en-AU" sz="2000">
              <a:solidFill>
                <a:srgbClr val="FFFFFF"/>
              </a:solidFill>
              <a:cs typeface="Calibri" panose="020F0502020204030204"/>
            </a:endParaRPr>
          </a:p>
          <a:p>
            <a:r>
              <a:rPr lang="en-US" sz="2000">
                <a:ea typeface="+mn-lt"/>
                <a:cs typeface="+mn-lt"/>
              </a:rPr>
              <a:t>Linguistics not a trouble</a:t>
            </a:r>
          </a:p>
          <a:p>
            <a:r>
              <a:rPr lang="en-AU" sz="2000">
                <a:solidFill>
                  <a:srgbClr val="FFFFFF"/>
                </a:solidFill>
                <a:cs typeface="Calibri" panose="020F0502020204030204"/>
              </a:rPr>
              <a:t>Cheap and easy access platform</a:t>
            </a:r>
          </a:p>
          <a:p>
            <a:r>
              <a:rPr lang="en-AU" sz="2000">
                <a:solidFill>
                  <a:srgbClr val="FFFFFF"/>
                </a:solidFill>
                <a:cs typeface="Calibri" panose="020F0502020204030204"/>
              </a:rPr>
              <a:t>Program with blocks</a:t>
            </a:r>
          </a:p>
          <a:p>
            <a:r>
              <a:rPr lang="en-AU" sz="2000">
                <a:solidFill>
                  <a:srgbClr val="FFFFFF"/>
                </a:solidFill>
                <a:cs typeface="Calibri" panose="020F0502020204030204"/>
              </a:rPr>
              <a:t>Drag and drop</a:t>
            </a:r>
          </a:p>
        </p:txBody>
      </p:sp>
    </p:spTree>
    <p:extLst>
      <p:ext uri="{BB962C8B-B14F-4D97-AF65-F5344CB8AC3E}">
        <p14:creationId xmlns:p14="http://schemas.microsoft.com/office/powerpoint/2010/main" val="8456313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6792F05-2FD4-4F18-815E-15391E8B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E23A38-0E9B-489E-A71A-673BA2CA2168}"/>
              </a:ext>
            </a:extLst>
          </p:cNvPr>
          <p:cNvSpPr>
            <a:spLocks noGrp="1"/>
          </p:cNvSpPr>
          <p:nvPr>
            <p:ph type="title"/>
          </p:nvPr>
        </p:nvSpPr>
        <p:spPr>
          <a:xfrm>
            <a:off x="838200" y="365125"/>
            <a:ext cx="10515600" cy="1325563"/>
          </a:xfrm>
        </p:spPr>
        <p:txBody>
          <a:bodyPr>
            <a:normAutofit/>
          </a:bodyPr>
          <a:lstStyle/>
          <a:p>
            <a:r>
              <a:rPr lang="en-AU">
                <a:ea typeface="+mj-lt"/>
                <a:cs typeface="+mj-lt"/>
              </a:rPr>
              <a:t>Motivation </a:t>
            </a:r>
          </a:p>
        </p:txBody>
      </p:sp>
      <p:sp>
        <p:nvSpPr>
          <p:cNvPr id="9" name="Content Placeholder 8">
            <a:extLst>
              <a:ext uri="{FF2B5EF4-FFF2-40B4-BE49-F238E27FC236}">
                <a16:creationId xmlns:a16="http://schemas.microsoft.com/office/drawing/2014/main" id="{EF4EC4DA-94A0-4737-8C2D-5E8246AC3941}"/>
              </a:ext>
            </a:extLst>
          </p:cNvPr>
          <p:cNvSpPr>
            <a:spLocks noGrp="1"/>
          </p:cNvSpPr>
          <p:nvPr>
            <p:ph idx="1"/>
          </p:nvPr>
        </p:nvSpPr>
        <p:spPr>
          <a:xfrm>
            <a:off x="838200" y="2021249"/>
            <a:ext cx="5707565" cy="4155713"/>
          </a:xfrm>
        </p:spPr>
        <p:txBody>
          <a:bodyPr vert="horz" lIns="91440" tIns="45720" rIns="91440" bIns="45720" rtlCol="0" anchor="t">
            <a:normAutofit/>
          </a:bodyPr>
          <a:lstStyle/>
          <a:p>
            <a:pPr>
              <a:spcBef>
                <a:spcPts val="0"/>
              </a:spcBef>
            </a:pPr>
            <a:r>
              <a:rPr lang="en-US" sz="2000" b="1">
                <a:latin typeface="Abadi"/>
                <a:ea typeface="+mn-lt"/>
                <a:cs typeface="+mn-lt"/>
              </a:rPr>
              <a:t>First </a:t>
            </a:r>
            <a:r>
              <a:rPr lang="en-US" sz="2000">
                <a:ea typeface="+mn-lt"/>
                <a:cs typeface="+mn-lt"/>
              </a:rPr>
              <a:t>visual platform to interact with hardware (cross platform)</a:t>
            </a:r>
            <a:endParaRPr lang="en-GB" sz="2000">
              <a:ea typeface="+mn-lt"/>
              <a:cs typeface="+mn-lt"/>
            </a:endParaRPr>
          </a:p>
          <a:p>
            <a:pPr>
              <a:spcBef>
                <a:spcPts val="0"/>
              </a:spcBef>
            </a:pPr>
            <a:endParaRPr lang="en-US" sz="2000">
              <a:ea typeface="+mn-lt"/>
              <a:cs typeface="+mn-lt"/>
            </a:endParaRPr>
          </a:p>
          <a:p>
            <a:pPr>
              <a:spcBef>
                <a:spcPts val="0"/>
              </a:spcBef>
            </a:pPr>
            <a:r>
              <a:rPr lang="en-US" sz="2000">
                <a:ea typeface="+mn-lt"/>
                <a:cs typeface="+mn-lt"/>
              </a:rPr>
              <a:t>Websites or Apps  (Online) </a:t>
            </a:r>
          </a:p>
          <a:p>
            <a:pPr>
              <a:spcBef>
                <a:spcPts val="0"/>
              </a:spcBef>
            </a:pPr>
            <a:endParaRPr lang="en-US" sz="2000">
              <a:ea typeface="+mn-lt"/>
              <a:cs typeface="+mn-lt"/>
            </a:endParaRPr>
          </a:p>
          <a:p>
            <a:pPr>
              <a:spcBef>
                <a:spcPts val="0"/>
              </a:spcBef>
            </a:pPr>
            <a:r>
              <a:rPr lang="en-US" sz="2000">
                <a:ea typeface="+mn-lt"/>
                <a:cs typeface="+mn-lt"/>
              </a:rPr>
              <a:t>No installations of software</a:t>
            </a:r>
          </a:p>
          <a:p>
            <a:pPr>
              <a:spcBef>
                <a:spcPts val="0"/>
              </a:spcBef>
            </a:pPr>
            <a:endParaRPr lang="en-US" sz="2000">
              <a:cs typeface="Calibri"/>
            </a:endParaRPr>
          </a:p>
          <a:p>
            <a:pPr>
              <a:spcBef>
                <a:spcPts val="0"/>
              </a:spcBef>
            </a:pPr>
            <a:r>
              <a:rPr lang="en-US" sz="2000">
                <a:cs typeface="Calibri"/>
              </a:rPr>
              <a:t>Restricted computing environment at school is not a problem</a:t>
            </a:r>
          </a:p>
          <a:p>
            <a:pPr>
              <a:spcBef>
                <a:spcPts val="0"/>
              </a:spcBef>
            </a:pPr>
            <a:endParaRPr lang="en-US" sz="2000">
              <a:cs typeface="Calibri"/>
            </a:endParaRPr>
          </a:p>
          <a:p>
            <a:pPr>
              <a:spcBef>
                <a:spcPts val="0"/>
              </a:spcBef>
            </a:pPr>
            <a:r>
              <a:rPr lang="en-US" sz="2000">
                <a:cs typeface="Calibri"/>
              </a:rPr>
              <a:t>No deployment effort</a:t>
            </a:r>
          </a:p>
          <a:p>
            <a:pPr>
              <a:spcBef>
                <a:spcPts val="0"/>
              </a:spcBef>
            </a:pPr>
            <a:endParaRPr lang="en-US" sz="2000">
              <a:cs typeface="Calibri"/>
            </a:endParaRPr>
          </a:p>
          <a:p>
            <a:pPr>
              <a:spcBef>
                <a:spcPts val="0"/>
              </a:spcBef>
            </a:pPr>
            <a:endParaRPr lang="en-US" sz="2000">
              <a:cs typeface="Calibri"/>
            </a:endParaRPr>
          </a:p>
          <a:p>
            <a:pPr>
              <a:spcBef>
                <a:spcPts val="0"/>
              </a:spcBef>
            </a:pPr>
            <a:endParaRPr lang="en-US" sz="2000">
              <a:cs typeface="Calibri"/>
            </a:endParaRPr>
          </a:p>
          <a:p>
            <a:endParaRPr lang="en-US" sz="2000">
              <a:cs typeface="Calibri"/>
            </a:endParaRPr>
          </a:p>
        </p:txBody>
      </p:sp>
      <p:pic>
        <p:nvPicPr>
          <p:cNvPr id="3" name="Picture 3" descr="A person sitting at a table&#10;&#10;Description generated with very high confidence">
            <a:extLst>
              <a:ext uri="{FF2B5EF4-FFF2-40B4-BE49-F238E27FC236}">
                <a16:creationId xmlns:a16="http://schemas.microsoft.com/office/drawing/2014/main" id="{031E24D1-BC27-4A25-8B2C-7251680A42DC}"/>
              </a:ext>
            </a:extLst>
          </p:cNvPr>
          <p:cNvPicPr>
            <a:picLocks noChangeAspect="1"/>
          </p:cNvPicPr>
          <p:nvPr/>
        </p:nvPicPr>
        <p:blipFill rotWithShape="1">
          <a:blip r:embed="rId3"/>
          <a:srcRect r="2" b="5618"/>
          <a:stretch/>
        </p:blipFill>
        <p:spPr>
          <a:xfrm>
            <a:off x="6716922" y="1700078"/>
            <a:ext cx="5475077" cy="2583792"/>
          </a:xfrm>
          <a:custGeom>
            <a:avLst/>
            <a:gdLst>
              <a:gd name="connsiteX0" fmla="*/ 0 w 5475077"/>
              <a:gd name="connsiteY0" fmla="*/ 0 h 2583792"/>
              <a:gd name="connsiteX1" fmla="*/ 5475077 w 5475077"/>
              <a:gd name="connsiteY1" fmla="*/ 0 h 2583792"/>
              <a:gd name="connsiteX2" fmla="*/ 5475077 w 5475077"/>
              <a:gd name="connsiteY2" fmla="*/ 2583792 h 2583792"/>
              <a:gd name="connsiteX3" fmla="*/ 1197192 w 5475077"/>
              <a:gd name="connsiteY3" fmla="*/ 2583792 h 2583792"/>
            </a:gdLst>
            <a:ahLst/>
            <a:cxnLst>
              <a:cxn ang="0">
                <a:pos x="connsiteX0" y="connsiteY0"/>
              </a:cxn>
              <a:cxn ang="0">
                <a:pos x="connsiteX1" y="connsiteY1"/>
              </a:cxn>
              <a:cxn ang="0">
                <a:pos x="connsiteX2" y="connsiteY2"/>
              </a:cxn>
              <a:cxn ang="0">
                <a:pos x="connsiteX3" y="connsiteY3"/>
              </a:cxn>
            </a:cxnLst>
            <a:rect l="l" t="t" r="r" b="b"/>
            <a:pathLst>
              <a:path w="5475077" h="2583792">
                <a:moveTo>
                  <a:pt x="0" y="0"/>
                </a:moveTo>
                <a:lnTo>
                  <a:pt x="5475077" y="0"/>
                </a:lnTo>
                <a:lnTo>
                  <a:pt x="5475077" y="2583792"/>
                </a:lnTo>
                <a:lnTo>
                  <a:pt x="1197192" y="2583792"/>
                </a:lnTo>
                <a:close/>
              </a:path>
            </a:pathLst>
          </a:custGeom>
        </p:spPr>
      </p:pic>
      <p:pic>
        <p:nvPicPr>
          <p:cNvPr id="5" name="Picture 4" descr="A group of people sitting at a desk looking at a computer&#10;&#10;Description automatically generated">
            <a:extLst>
              <a:ext uri="{FF2B5EF4-FFF2-40B4-BE49-F238E27FC236}">
                <a16:creationId xmlns:a16="http://schemas.microsoft.com/office/drawing/2014/main" id="{B60FF4F4-F164-2D47-8D23-83EEDC9C5BE5}"/>
              </a:ext>
            </a:extLst>
          </p:cNvPr>
          <p:cNvPicPr>
            <a:picLocks noChangeAspect="1"/>
          </p:cNvPicPr>
          <p:nvPr/>
        </p:nvPicPr>
        <p:blipFill rotWithShape="1">
          <a:blip r:embed="rId4"/>
          <a:srcRect l="5544" r="17047" b="3"/>
          <a:stretch/>
        </p:blipFill>
        <p:spPr>
          <a:xfrm>
            <a:off x="7914115" y="4283870"/>
            <a:ext cx="4277884" cy="2583520"/>
          </a:xfrm>
          <a:custGeom>
            <a:avLst/>
            <a:gdLst>
              <a:gd name="connsiteX0" fmla="*/ 0 w 4277884"/>
              <a:gd name="connsiteY0" fmla="*/ 0 h 2583520"/>
              <a:gd name="connsiteX1" fmla="*/ 4277884 w 4277884"/>
              <a:gd name="connsiteY1" fmla="*/ 0 h 2583520"/>
              <a:gd name="connsiteX2" fmla="*/ 4277884 w 4277884"/>
              <a:gd name="connsiteY2" fmla="*/ 2583520 h 2583520"/>
              <a:gd name="connsiteX3" fmla="*/ 1192437 w 4277884"/>
              <a:gd name="connsiteY3" fmla="*/ 2583520 h 2583520"/>
              <a:gd name="connsiteX4" fmla="*/ 1188085 w 4277884"/>
              <a:gd name="connsiteY4" fmla="*/ 2574129 h 2583520"/>
              <a:gd name="connsiteX5" fmla="*/ 1192715 w 4277884"/>
              <a:gd name="connsiteY5" fmla="*/ 2574129 h 25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84" h="2583520">
                <a:moveTo>
                  <a:pt x="0" y="0"/>
                </a:moveTo>
                <a:lnTo>
                  <a:pt x="4277884" y="0"/>
                </a:lnTo>
                <a:lnTo>
                  <a:pt x="4277884" y="2583520"/>
                </a:lnTo>
                <a:lnTo>
                  <a:pt x="1192437" y="2583520"/>
                </a:lnTo>
                <a:lnTo>
                  <a:pt x="1188085" y="2574129"/>
                </a:lnTo>
                <a:lnTo>
                  <a:pt x="1192715" y="2574129"/>
                </a:lnTo>
                <a:close/>
              </a:path>
            </a:pathLst>
          </a:custGeom>
        </p:spPr>
      </p:pic>
    </p:spTree>
    <p:extLst>
      <p:ext uri="{BB962C8B-B14F-4D97-AF65-F5344CB8AC3E}">
        <p14:creationId xmlns:p14="http://schemas.microsoft.com/office/powerpoint/2010/main" val="12437834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AE4A-CD82-494D-8227-8EF88B47EF64}"/>
              </a:ext>
            </a:extLst>
          </p:cNvPr>
          <p:cNvSpPr>
            <a:spLocks noGrp="1"/>
          </p:cNvSpPr>
          <p:nvPr>
            <p:ph type="title"/>
          </p:nvPr>
        </p:nvSpPr>
        <p:spPr/>
        <p:txBody>
          <a:bodyPr/>
          <a:lstStyle/>
          <a:p>
            <a:r>
              <a:rPr lang="en-AU"/>
              <a:t>Related work </a:t>
            </a:r>
          </a:p>
        </p:txBody>
      </p:sp>
      <p:sp>
        <p:nvSpPr>
          <p:cNvPr id="3" name="Content Placeholder 2">
            <a:extLst>
              <a:ext uri="{FF2B5EF4-FFF2-40B4-BE49-F238E27FC236}">
                <a16:creationId xmlns:a16="http://schemas.microsoft.com/office/drawing/2014/main" id="{BAD3089E-ABA4-46AD-9211-F7D9A5CFA0F6}"/>
              </a:ext>
            </a:extLst>
          </p:cNvPr>
          <p:cNvSpPr>
            <a:spLocks noGrp="1"/>
          </p:cNvSpPr>
          <p:nvPr>
            <p:ph idx="1"/>
          </p:nvPr>
        </p:nvSpPr>
        <p:spPr>
          <a:xfrm>
            <a:off x="838199" y="1825625"/>
            <a:ext cx="5513173" cy="4351338"/>
          </a:xfrm>
        </p:spPr>
        <p:txBody>
          <a:bodyPr/>
          <a:lstStyle/>
          <a:p>
            <a:r>
              <a:rPr lang="en-AU"/>
              <a:t>Many related work based on Google</a:t>
            </a:r>
            <a:r>
              <a:rPr lang="en-AU" b="1"/>
              <a:t> </a:t>
            </a:r>
            <a:r>
              <a:rPr lang="en-AU" b="1" err="1"/>
              <a:t>Blockly</a:t>
            </a:r>
            <a:endParaRPr lang="en-AU"/>
          </a:p>
          <a:p>
            <a:r>
              <a:rPr lang="en-AU"/>
              <a:t>Our project could connect to hardware with specific interpreter embedded</a:t>
            </a:r>
          </a:p>
        </p:txBody>
      </p:sp>
      <p:pic>
        <p:nvPicPr>
          <p:cNvPr id="5" name="Picture 4" descr="A screenshot of a computer&#10;&#10;Description automatically generated">
            <a:extLst>
              <a:ext uri="{FF2B5EF4-FFF2-40B4-BE49-F238E27FC236}">
                <a16:creationId xmlns:a16="http://schemas.microsoft.com/office/drawing/2014/main" id="{995AFFA7-7710-7440-8C69-EB394D3D4BD4}"/>
              </a:ext>
            </a:extLst>
          </p:cNvPr>
          <p:cNvPicPr>
            <a:picLocks noChangeAspect="1"/>
          </p:cNvPicPr>
          <p:nvPr/>
        </p:nvPicPr>
        <p:blipFill>
          <a:blip r:embed="rId3"/>
          <a:stretch>
            <a:fillRect/>
          </a:stretch>
        </p:blipFill>
        <p:spPr>
          <a:xfrm>
            <a:off x="6953340" y="1317435"/>
            <a:ext cx="5078022" cy="2843692"/>
          </a:xfrm>
          <a:prstGeom prst="rect">
            <a:avLst/>
          </a:prstGeom>
        </p:spPr>
      </p:pic>
      <p:pic>
        <p:nvPicPr>
          <p:cNvPr id="6" name="Picture 5">
            <a:extLst>
              <a:ext uri="{FF2B5EF4-FFF2-40B4-BE49-F238E27FC236}">
                <a16:creationId xmlns:a16="http://schemas.microsoft.com/office/drawing/2014/main" id="{014960BE-3280-364E-BEC2-7E761A963891}"/>
              </a:ext>
            </a:extLst>
          </p:cNvPr>
          <p:cNvPicPr>
            <a:picLocks noChangeAspect="1"/>
          </p:cNvPicPr>
          <p:nvPr/>
        </p:nvPicPr>
        <p:blipFill>
          <a:blip r:embed="rId4"/>
          <a:stretch>
            <a:fillRect/>
          </a:stretch>
        </p:blipFill>
        <p:spPr>
          <a:xfrm>
            <a:off x="590457" y="3924300"/>
            <a:ext cx="3048000" cy="2387600"/>
          </a:xfrm>
          <a:prstGeom prst="rect">
            <a:avLst/>
          </a:prstGeom>
        </p:spPr>
      </p:pic>
      <p:pic>
        <p:nvPicPr>
          <p:cNvPr id="7" name="Picture 6">
            <a:extLst>
              <a:ext uri="{FF2B5EF4-FFF2-40B4-BE49-F238E27FC236}">
                <a16:creationId xmlns:a16="http://schemas.microsoft.com/office/drawing/2014/main" id="{77E94FF5-F6F0-1D49-B4B4-0F7F2D7973BF}"/>
              </a:ext>
            </a:extLst>
          </p:cNvPr>
          <p:cNvPicPr>
            <a:picLocks noChangeAspect="1"/>
          </p:cNvPicPr>
          <p:nvPr/>
        </p:nvPicPr>
        <p:blipFill>
          <a:blip r:embed="rId5"/>
          <a:srcRect/>
          <a:stretch/>
        </p:blipFill>
        <p:spPr>
          <a:xfrm>
            <a:off x="3727513" y="4249745"/>
            <a:ext cx="1919540" cy="19272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C0F0113-4AA8-154F-A6EE-804F5D4F49E6}"/>
              </a:ext>
            </a:extLst>
          </p:cNvPr>
          <p:cNvPicPr>
            <a:picLocks noChangeAspect="1"/>
          </p:cNvPicPr>
          <p:nvPr/>
        </p:nvPicPr>
        <p:blipFill>
          <a:blip r:embed="rId6"/>
          <a:stretch>
            <a:fillRect/>
          </a:stretch>
        </p:blipFill>
        <p:spPr>
          <a:xfrm>
            <a:off x="6214685" y="3651447"/>
            <a:ext cx="4677719" cy="2660453"/>
          </a:xfrm>
          <a:prstGeom prst="rect">
            <a:avLst/>
          </a:prstGeom>
        </p:spPr>
      </p:pic>
    </p:spTree>
    <p:extLst>
      <p:ext uri="{BB962C8B-B14F-4D97-AF65-F5344CB8AC3E}">
        <p14:creationId xmlns:p14="http://schemas.microsoft.com/office/powerpoint/2010/main" val="411749461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D036-6281-B442-9BE5-7BFD52E16BCD}"/>
              </a:ext>
            </a:extLst>
          </p:cNvPr>
          <p:cNvSpPr>
            <a:spLocks noGrp="1"/>
          </p:cNvSpPr>
          <p:nvPr>
            <p:ph type="title"/>
          </p:nvPr>
        </p:nvSpPr>
        <p:spPr/>
        <p:txBody>
          <a:bodyPr/>
          <a:lstStyle/>
          <a:p>
            <a:r>
              <a:rPr lang="en-US"/>
              <a:t>Implementation(abstract)</a:t>
            </a:r>
          </a:p>
        </p:txBody>
      </p:sp>
      <p:pic>
        <p:nvPicPr>
          <p:cNvPr id="5" name="Content Placeholder 4" descr="A close up of a sign&#10;&#10;Description automatically generated">
            <a:extLst>
              <a:ext uri="{FF2B5EF4-FFF2-40B4-BE49-F238E27FC236}">
                <a16:creationId xmlns:a16="http://schemas.microsoft.com/office/drawing/2014/main" id="{ADED014C-B94A-8A4A-A204-1BB7C662BC57}"/>
              </a:ext>
            </a:extLst>
          </p:cNvPr>
          <p:cNvPicPr>
            <a:picLocks noGrp="1" noChangeAspect="1"/>
          </p:cNvPicPr>
          <p:nvPr>
            <p:ph idx="1"/>
          </p:nvPr>
        </p:nvPicPr>
        <p:blipFill>
          <a:blip r:embed="rId3"/>
          <a:stretch>
            <a:fillRect/>
          </a:stretch>
        </p:blipFill>
        <p:spPr>
          <a:xfrm>
            <a:off x="208686" y="2546498"/>
            <a:ext cx="2721054" cy="2203553"/>
          </a:xfrm>
        </p:spPr>
      </p:pic>
      <p:pic>
        <p:nvPicPr>
          <p:cNvPr id="9" name="Picture 8">
            <a:extLst>
              <a:ext uri="{FF2B5EF4-FFF2-40B4-BE49-F238E27FC236}">
                <a16:creationId xmlns:a16="http://schemas.microsoft.com/office/drawing/2014/main" id="{34B2A3F2-C99A-5246-9CD7-92181F0F7ABC}"/>
              </a:ext>
            </a:extLst>
          </p:cNvPr>
          <p:cNvPicPr>
            <a:picLocks noChangeAspect="1"/>
          </p:cNvPicPr>
          <p:nvPr/>
        </p:nvPicPr>
        <p:blipFill>
          <a:blip r:embed="rId4"/>
          <a:srcRect/>
          <a:stretch/>
        </p:blipFill>
        <p:spPr>
          <a:xfrm>
            <a:off x="8316681" y="2114347"/>
            <a:ext cx="2857378" cy="2868807"/>
          </a:xfrm>
          <a:prstGeom prst="rect">
            <a:avLst/>
          </a:prstGeom>
        </p:spPr>
      </p:pic>
      <p:sp>
        <p:nvSpPr>
          <p:cNvPr id="20" name="TextBox 19">
            <a:extLst>
              <a:ext uri="{FF2B5EF4-FFF2-40B4-BE49-F238E27FC236}">
                <a16:creationId xmlns:a16="http://schemas.microsoft.com/office/drawing/2014/main" id="{F1B77F1B-BD21-404D-92A5-80279AD26807}"/>
              </a:ext>
            </a:extLst>
          </p:cNvPr>
          <p:cNvSpPr txBox="1"/>
          <p:nvPr/>
        </p:nvSpPr>
        <p:spPr>
          <a:xfrm>
            <a:off x="838200" y="1929681"/>
            <a:ext cx="774058" cy="369332"/>
          </a:xfrm>
          <a:prstGeom prst="rect">
            <a:avLst/>
          </a:prstGeom>
          <a:noFill/>
        </p:spPr>
        <p:txBody>
          <a:bodyPr wrap="none" rtlCol="0">
            <a:spAutoFit/>
          </a:bodyPr>
          <a:lstStyle/>
          <a:p>
            <a:r>
              <a:rPr lang="en-US"/>
              <a:t>Blocks</a:t>
            </a:r>
          </a:p>
        </p:txBody>
      </p:sp>
      <p:sp>
        <p:nvSpPr>
          <p:cNvPr id="21" name="TextBox 20">
            <a:extLst>
              <a:ext uri="{FF2B5EF4-FFF2-40B4-BE49-F238E27FC236}">
                <a16:creationId xmlns:a16="http://schemas.microsoft.com/office/drawing/2014/main" id="{F8765FE4-192C-3F4A-82A9-6F356DDEBFFC}"/>
              </a:ext>
            </a:extLst>
          </p:cNvPr>
          <p:cNvSpPr txBox="1"/>
          <p:nvPr/>
        </p:nvSpPr>
        <p:spPr>
          <a:xfrm>
            <a:off x="9193328" y="1935464"/>
            <a:ext cx="1104085" cy="369332"/>
          </a:xfrm>
          <a:prstGeom prst="rect">
            <a:avLst/>
          </a:prstGeom>
          <a:noFill/>
        </p:spPr>
        <p:txBody>
          <a:bodyPr wrap="none" rtlCol="0">
            <a:spAutoFit/>
          </a:bodyPr>
          <a:lstStyle/>
          <a:p>
            <a:r>
              <a:rPr lang="en-US"/>
              <a:t>Hardware</a:t>
            </a:r>
          </a:p>
        </p:txBody>
      </p:sp>
      <p:sp>
        <p:nvSpPr>
          <p:cNvPr id="17" name="Rectangle 16">
            <a:extLst>
              <a:ext uri="{FF2B5EF4-FFF2-40B4-BE49-F238E27FC236}">
                <a16:creationId xmlns:a16="http://schemas.microsoft.com/office/drawing/2014/main" id="{3F6AD2FA-7EC1-6140-B355-4CB1D28C8118}"/>
              </a:ext>
            </a:extLst>
          </p:cNvPr>
          <p:cNvSpPr/>
          <p:nvPr/>
        </p:nvSpPr>
        <p:spPr>
          <a:xfrm>
            <a:off x="2949179" y="2600993"/>
            <a:ext cx="1730136" cy="2037451"/>
          </a:xfrm>
          <a:prstGeom prst="rect">
            <a:avLst/>
          </a:prstGeom>
          <a:solidFill>
            <a:schemeClr val="accent3">
              <a:alpha val="49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lumMod val="95000"/>
                    <a:lumOff val="5000"/>
                  </a:schemeClr>
                </a:solidFill>
              </a:rPr>
              <a:t>Intermediate Representation</a:t>
            </a:r>
          </a:p>
          <a:p>
            <a:pPr algn="ctr"/>
            <a:r>
              <a:rPr lang="en-US" b="1">
                <a:solidFill>
                  <a:schemeClr val="tx1">
                    <a:lumMod val="95000"/>
                    <a:lumOff val="5000"/>
                  </a:schemeClr>
                </a:solidFill>
              </a:rPr>
              <a:t>(JSON)</a:t>
            </a:r>
          </a:p>
        </p:txBody>
      </p:sp>
      <p:sp>
        <p:nvSpPr>
          <p:cNvPr id="19" name="Rectangle 18">
            <a:extLst>
              <a:ext uri="{FF2B5EF4-FFF2-40B4-BE49-F238E27FC236}">
                <a16:creationId xmlns:a16="http://schemas.microsoft.com/office/drawing/2014/main" id="{EE5DD2F6-70E0-074B-AC14-6988C10964AC}"/>
              </a:ext>
            </a:extLst>
          </p:cNvPr>
          <p:cNvSpPr/>
          <p:nvPr/>
        </p:nvSpPr>
        <p:spPr>
          <a:xfrm>
            <a:off x="8785456" y="4435829"/>
            <a:ext cx="2009767" cy="779856"/>
          </a:xfrm>
          <a:prstGeom prst="rect">
            <a:avLst/>
          </a:prstGeom>
          <a:solidFill>
            <a:schemeClr val="accent3">
              <a:alpha val="49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Interpreter deployed</a:t>
            </a:r>
          </a:p>
        </p:txBody>
      </p:sp>
      <p:sp>
        <p:nvSpPr>
          <p:cNvPr id="23" name="Rectangle 22">
            <a:extLst>
              <a:ext uri="{FF2B5EF4-FFF2-40B4-BE49-F238E27FC236}">
                <a16:creationId xmlns:a16="http://schemas.microsoft.com/office/drawing/2014/main" id="{403C596A-FAA1-0242-A7F7-E78A95FEB59F}"/>
              </a:ext>
            </a:extLst>
          </p:cNvPr>
          <p:cNvSpPr/>
          <p:nvPr/>
        </p:nvSpPr>
        <p:spPr>
          <a:xfrm>
            <a:off x="6672698" y="2600993"/>
            <a:ext cx="1730136" cy="2037451"/>
          </a:xfrm>
          <a:prstGeom prst="rect">
            <a:avLst/>
          </a:prstGeom>
          <a:solidFill>
            <a:schemeClr val="accent3">
              <a:alpha val="49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lumMod val="95000"/>
                    <a:lumOff val="5000"/>
                  </a:schemeClr>
                </a:solidFill>
              </a:rPr>
              <a:t>Bytecode</a:t>
            </a:r>
          </a:p>
        </p:txBody>
      </p:sp>
      <p:sp>
        <p:nvSpPr>
          <p:cNvPr id="29" name="Rectangle 28">
            <a:extLst>
              <a:ext uri="{FF2B5EF4-FFF2-40B4-BE49-F238E27FC236}">
                <a16:creationId xmlns:a16="http://schemas.microsoft.com/office/drawing/2014/main" id="{2FE3B505-0ED0-A348-B968-B5ABE8C63618}"/>
              </a:ext>
            </a:extLst>
          </p:cNvPr>
          <p:cNvSpPr/>
          <p:nvPr/>
        </p:nvSpPr>
        <p:spPr>
          <a:xfrm>
            <a:off x="4801219" y="2597956"/>
            <a:ext cx="1730136" cy="2037451"/>
          </a:xfrm>
          <a:prstGeom prst="rect">
            <a:avLst/>
          </a:prstGeom>
          <a:solidFill>
            <a:schemeClr val="accent3">
              <a:alpha val="49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lumMod val="95000"/>
                    <a:lumOff val="5000"/>
                  </a:schemeClr>
                </a:solidFill>
              </a:rPr>
              <a:t>Type checker</a:t>
            </a:r>
          </a:p>
          <a:p>
            <a:pPr algn="ctr"/>
            <a:r>
              <a:rPr lang="en-US" b="1">
                <a:solidFill>
                  <a:schemeClr val="tx1">
                    <a:lumMod val="95000"/>
                    <a:lumOff val="5000"/>
                  </a:schemeClr>
                </a:solidFill>
              </a:rPr>
              <a:t>(Type Inference)</a:t>
            </a:r>
          </a:p>
        </p:txBody>
      </p:sp>
    </p:spTree>
    <p:extLst>
      <p:ext uri="{BB962C8B-B14F-4D97-AF65-F5344CB8AC3E}">
        <p14:creationId xmlns:p14="http://schemas.microsoft.com/office/powerpoint/2010/main" val="394495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744F-54F3-F94E-BE61-196A7FE25239}"/>
              </a:ext>
            </a:extLst>
          </p:cNvPr>
          <p:cNvSpPr>
            <a:spLocks noGrp="1"/>
          </p:cNvSpPr>
          <p:nvPr>
            <p:ph type="title"/>
          </p:nvPr>
        </p:nvSpPr>
        <p:spPr/>
        <p:txBody>
          <a:bodyPr/>
          <a:lstStyle/>
          <a:p>
            <a:r>
              <a:rPr lang="en-US"/>
              <a:t>Blocks to Intermediate representation (JSON)</a:t>
            </a:r>
          </a:p>
        </p:txBody>
      </p:sp>
      <p:pic>
        <p:nvPicPr>
          <p:cNvPr id="5" name="Content Placeholder 4" descr="A screenshot of a cell phone&#10;&#10;Description automatically generated">
            <a:extLst>
              <a:ext uri="{FF2B5EF4-FFF2-40B4-BE49-F238E27FC236}">
                <a16:creationId xmlns:a16="http://schemas.microsoft.com/office/drawing/2014/main" id="{BC199228-AB78-BA44-A4EC-F8BEC1ED9AF6}"/>
              </a:ext>
            </a:extLst>
          </p:cNvPr>
          <p:cNvPicPr>
            <a:picLocks noGrp="1" noChangeAspect="1"/>
          </p:cNvPicPr>
          <p:nvPr>
            <p:ph idx="1"/>
          </p:nvPr>
        </p:nvPicPr>
        <p:blipFill>
          <a:blip r:embed="rId3"/>
          <a:stretch>
            <a:fillRect/>
          </a:stretch>
        </p:blipFill>
        <p:spPr>
          <a:xfrm>
            <a:off x="401533" y="1820228"/>
            <a:ext cx="4008695" cy="4678362"/>
          </a:xfrm>
        </p:spPr>
      </p:pic>
      <p:pic>
        <p:nvPicPr>
          <p:cNvPr id="11" name="Picture 10" descr="A screenshot of a cell phone&#10;&#10;Description automatically generated">
            <a:extLst>
              <a:ext uri="{FF2B5EF4-FFF2-40B4-BE49-F238E27FC236}">
                <a16:creationId xmlns:a16="http://schemas.microsoft.com/office/drawing/2014/main" id="{79100C28-6822-C24D-B2A2-2D124720EAFA}"/>
              </a:ext>
            </a:extLst>
          </p:cNvPr>
          <p:cNvPicPr>
            <a:picLocks noChangeAspect="1"/>
          </p:cNvPicPr>
          <p:nvPr/>
        </p:nvPicPr>
        <p:blipFill>
          <a:blip r:embed="rId4"/>
          <a:stretch>
            <a:fillRect/>
          </a:stretch>
        </p:blipFill>
        <p:spPr>
          <a:xfrm>
            <a:off x="4451748" y="2975622"/>
            <a:ext cx="2875223" cy="1030160"/>
          </a:xfrm>
          <a:prstGeom prst="rect">
            <a:avLst/>
          </a:prstGeom>
        </p:spPr>
      </p:pic>
      <p:cxnSp>
        <p:nvCxnSpPr>
          <p:cNvPr id="13" name="Straight Arrow Connector 12">
            <a:extLst>
              <a:ext uri="{FF2B5EF4-FFF2-40B4-BE49-F238E27FC236}">
                <a16:creationId xmlns:a16="http://schemas.microsoft.com/office/drawing/2014/main" id="{3A6A057F-B654-AC44-B23D-F9D8DE3EB4D8}"/>
              </a:ext>
            </a:extLst>
          </p:cNvPr>
          <p:cNvCxnSpPr>
            <a:cxnSpLocks/>
          </p:cNvCxnSpPr>
          <p:nvPr/>
        </p:nvCxnSpPr>
        <p:spPr>
          <a:xfrm flipH="1" flipV="1">
            <a:off x="1400177" y="2543176"/>
            <a:ext cx="3561420" cy="791943"/>
          </a:xfrm>
          <a:prstGeom prst="straightConnector1">
            <a:avLst/>
          </a:prstGeom>
          <a:ln w="1270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2105BD2-63AF-484B-B7D1-CC4A7311511C}"/>
              </a:ext>
            </a:extLst>
          </p:cNvPr>
          <p:cNvCxnSpPr>
            <a:cxnSpLocks/>
          </p:cNvCxnSpPr>
          <p:nvPr/>
        </p:nvCxnSpPr>
        <p:spPr>
          <a:xfrm flipH="1">
            <a:off x="1794671" y="3753591"/>
            <a:ext cx="4720429" cy="1403025"/>
          </a:xfrm>
          <a:prstGeom prst="straightConnector1">
            <a:avLst/>
          </a:prstGeom>
          <a:ln w="127000">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CB86D1B-96DF-C341-8ED1-EE45223A970A}"/>
              </a:ext>
            </a:extLst>
          </p:cNvPr>
          <p:cNvCxnSpPr>
            <a:cxnSpLocks/>
          </p:cNvCxnSpPr>
          <p:nvPr/>
        </p:nvCxnSpPr>
        <p:spPr>
          <a:xfrm flipH="1">
            <a:off x="1224562" y="3700160"/>
            <a:ext cx="4682090" cy="287087"/>
          </a:xfrm>
          <a:prstGeom prst="straightConnector1">
            <a:avLst/>
          </a:prstGeom>
          <a:ln w="127000">
            <a:tailEnd type="triangle"/>
          </a:ln>
        </p:spPr>
        <p:style>
          <a:lnRef idx="1">
            <a:schemeClr val="accent2"/>
          </a:lnRef>
          <a:fillRef idx="0">
            <a:schemeClr val="accent2"/>
          </a:fillRef>
          <a:effectRef idx="0">
            <a:schemeClr val="accent2"/>
          </a:effectRef>
          <a:fontRef idx="minor">
            <a:schemeClr val="tx1"/>
          </a:fontRef>
        </p:style>
      </p:cxnSp>
      <p:grpSp>
        <p:nvGrpSpPr>
          <p:cNvPr id="4" name="Group 3">
            <a:extLst>
              <a:ext uri="{FF2B5EF4-FFF2-40B4-BE49-F238E27FC236}">
                <a16:creationId xmlns:a16="http://schemas.microsoft.com/office/drawing/2014/main" id="{5A0B7DE8-7BEA-BD4A-A77F-5455B0772BF2}"/>
              </a:ext>
            </a:extLst>
          </p:cNvPr>
          <p:cNvGrpSpPr/>
          <p:nvPr/>
        </p:nvGrpSpPr>
        <p:grpSpPr>
          <a:xfrm>
            <a:off x="6955436" y="1484026"/>
            <a:ext cx="5236564" cy="3215934"/>
            <a:chOff x="3497794" y="2154120"/>
            <a:chExt cx="5196412" cy="3092080"/>
          </a:xfrm>
        </p:grpSpPr>
        <p:pic>
          <p:nvPicPr>
            <p:cNvPr id="28" name="Picture 27" descr="A screenshot of a cell phone&#10;&#10;Description automatically generated">
              <a:extLst>
                <a:ext uri="{FF2B5EF4-FFF2-40B4-BE49-F238E27FC236}">
                  <a16:creationId xmlns:a16="http://schemas.microsoft.com/office/drawing/2014/main" id="{A4ADE9EC-10F8-FF44-B4E9-19ED07F9DCFE}"/>
                </a:ext>
              </a:extLst>
            </p:cNvPr>
            <p:cNvPicPr>
              <a:picLocks noChangeAspect="1"/>
            </p:cNvPicPr>
            <p:nvPr/>
          </p:nvPicPr>
          <p:blipFill>
            <a:blip r:embed="rId5"/>
            <a:stretch>
              <a:fillRect/>
            </a:stretch>
          </p:blipFill>
          <p:spPr>
            <a:xfrm>
              <a:off x="3497794" y="2154120"/>
              <a:ext cx="5196412" cy="3092080"/>
            </a:xfrm>
            <a:prstGeom prst="rect">
              <a:avLst/>
            </a:prstGeom>
          </p:spPr>
        </p:pic>
        <p:sp>
          <p:nvSpPr>
            <p:cNvPr id="3" name="Rectangle 2">
              <a:extLst>
                <a:ext uri="{FF2B5EF4-FFF2-40B4-BE49-F238E27FC236}">
                  <a16:creationId xmlns:a16="http://schemas.microsoft.com/office/drawing/2014/main" id="{825CBF9B-812F-B447-A18B-6852CCA24EDB}"/>
                </a:ext>
              </a:extLst>
            </p:cNvPr>
            <p:cNvSpPr/>
            <p:nvPr/>
          </p:nvSpPr>
          <p:spPr>
            <a:xfrm>
              <a:off x="4932946" y="3064192"/>
              <a:ext cx="3477127" cy="635968"/>
            </a:xfrm>
            <a:prstGeom prst="rect">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3A76FDF-9D65-6F47-9257-7544BDBEFF7D}"/>
                </a:ext>
              </a:extLst>
            </p:cNvPr>
            <p:cNvSpPr/>
            <p:nvPr/>
          </p:nvSpPr>
          <p:spPr>
            <a:xfrm>
              <a:off x="4932946" y="3884036"/>
              <a:ext cx="3477127" cy="484611"/>
            </a:xfrm>
            <a:prstGeom prst="rect">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E8E2A975-2DD2-7741-B00C-518137956348}"/>
                </a:ext>
              </a:extLst>
            </p:cNvPr>
            <p:cNvSpPr/>
            <p:nvPr/>
          </p:nvSpPr>
          <p:spPr>
            <a:xfrm flipH="1" flipV="1">
              <a:off x="4183217" y="2660956"/>
              <a:ext cx="1525033" cy="171024"/>
            </a:xfrm>
            <a:prstGeom prst="rect">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0721A963-6A1E-954A-8B05-D7D8D4CFE649}"/>
              </a:ext>
            </a:extLst>
          </p:cNvPr>
          <p:cNvSpPr txBox="1">
            <a:spLocks/>
          </p:cNvSpPr>
          <p:nvPr/>
        </p:nvSpPr>
        <p:spPr>
          <a:xfrm>
            <a:off x="5906652" y="4699960"/>
            <a:ext cx="5812934" cy="2033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a:t>Blocks are defined in JSON</a:t>
            </a:r>
          </a:p>
          <a:p>
            <a:r>
              <a:rPr lang="en-AU"/>
              <a:t>Extract key values from blocks</a:t>
            </a:r>
            <a:endParaRPr lang="en-AU" b="1"/>
          </a:p>
          <a:p>
            <a:r>
              <a:rPr lang="en-AU"/>
              <a:t>Generate proper JSON object as a intermediate representation</a:t>
            </a:r>
          </a:p>
        </p:txBody>
      </p:sp>
    </p:spTree>
    <p:extLst>
      <p:ext uri="{BB962C8B-B14F-4D97-AF65-F5344CB8AC3E}">
        <p14:creationId xmlns:p14="http://schemas.microsoft.com/office/powerpoint/2010/main" val="1043222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close up of a sign&#10;&#10;Description automatically generated">
            <a:extLst>
              <a:ext uri="{FF2B5EF4-FFF2-40B4-BE49-F238E27FC236}">
                <a16:creationId xmlns:a16="http://schemas.microsoft.com/office/drawing/2014/main" id="{B97A30B1-4349-1845-BBEC-E526EC91CDA2}"/>
              </a:ext>
            </a:extLst>
          </p:cNvPr>
          <p:cNvPicPr>
            <a:picLocks noGrp="1" noChangeAspect="1"/>
          </p:cNvPicPr>
          <p:nvPr>
            <p:ph idx="1"/>
          </p:nvPr>
        </p:nvPicPr>
        <p:blipFill>
          <a:blip r:embed="rId3"/>
          <a:stretch>
            <a:fillRect/>
          </a:stretch>
        </p:blipFill>
        <p:spPr>
          <a:xfrm>
            <a:off x="972430" y="2249887"/>
            <a:ext cx="3375674" cy="2733675"/>
          </a:xfrm>
        </p:spPr>
      </p:pic>
      <p:sp>
        <p:nvSpPr>
          <p:cNvPr id="2" name="Title 1">
            <a:extLst>
              <a:ext uri="{FF2B5EF4-FFF2-40B4-BE49-F238E27FC236}">
                <a16:creationId xmlns:a16="http://schemas.microsoft.com/office/drawing/2014/main" id="{5608FD4E-11AE-6940-B52B-D429272D8336}"/>
              </a:ext>
            </a:extLst>
          </p:cNvPr>
          <p:cNvSpPr>
            <a:spLocks noGrp="1"/>
          </p:cNvSpPr>
          <p:nvPr>
            <p:ph type="title"/>
          </p:nvPr>
        </p:nvSpPr>
        <p:spPr/>
        <p:txBody>
          <a:bodyPr/>
          <a:lstStyle/>
          <a:p>
            <a:r>
              <a:rPr lang="en-US"/>
              <a:t>Type Inference</a:t>
            </a:r>
          </a:p>
        </p:txBody>
      </p:sp>
      <p:pic>
        <p:nvPicPr>
          <p:cNvPr id="4" name="Picture 3" descr="A screenshot of a cell phone&#10;&#10;Description automatically generated">
            <a:extLst>
              <a:ext uri="{FF2B5EF4-FFF2-40B4-BE49-F238E27FC236}">
                <a16:creationId xmlns:a16="http://schemas.microsoft.com/office/drawing/2014/main" id="{E6B792D6-F82A-E84B-8A78-7C15904A1277}"/>
              </a:ext>
            </a:extLst>
          </p:cNvPr>
          <p:cNvPicPr>
            <a:picLocks noChangeAspect="1"/>
          </p:cNvPicPr>
          <p:nvPr/>
        </p:nvPicPr>
        <p:blipFill>
          <a:blip r:embed="rId4"/>
          <a:stretch>
            <a:fillRect/>
          </a:stretch>
        </p:blipFill>
        <p:spPr>
          <a:xfrm>
            <a:off x="5174224" y="1916254"/>
            <a:ext cx="6045346" cy="3597231"/>
          </a:xfrm>
          <a:prstGeom prst="rect">
            <a:avLst/>
          </a:prstGeom>
        </p:spPr>
      </p:pic>
      <p:grpSp>
        <p:nvGrpSpPr>
          <p:cNvPr id="12" name="Group 11">
            <a:extLst>
              <a:ext uri="{FF2B5EF4-FFF2-40B4-BE49-F238E27FC236}">
                <a16:creationId xmlns:a16="http://schemas.microsoft.com/office/drawing/2014/main" id="{9F8A3879-AF4E-DE43-BF03-5557427EDC34}"/>
              </a:ext>
            </a:extLst>
          </p:cNvPr>
          <p:cNvGrpSpPr/>
          <p:nvPr/>
        </p:nvGrpSpPr>
        <p:grpSpPr>
          <a:xfrm>
            <a:off x="511109" y="365125"/>
            <a:ext cx="10852575" cy="6492875"/>
            <a:chOff x="511109" y="365125"/>
            <a:chExt cx="10852575" cy="6492875"/>
          </a:xfrm>
        </p:grpSpPr>
        <p:sp>
          <p:nvSpPr>
            <p:cNvPr id="10" name="Content Placeholder 2">
              <a:extLst>
                <a:ext uri="{FF2B5EF4-FFF2-40B4-BE49-F238E27FC236}">
                  <a16:creationId xmlns:a16="http://schemas.microsoft.com/office/drawing/2014/main" id="{FD206FD0-D072-D647-A584-013E1AC41DC0}"/>
                </a:ext>
              </a:extLst>
            </p:cNvPr>
            <p:cNvSpPr txBox="1">
              <a:spLocks/>
            </p:cNvSpPr>
            <p:nvPr/>
          </p:nvSpPr>
          <p:spPr>
            <a:xfrm>
              <a:off x="838200" y="6417715"/>
              <a:ext cx="10219660" cy="4402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post-order tree traversal </a:t>
              </a:r>
              <a:r>
                <a:rPr lang="en-AU"/>
                <a:t>to add value type to each block</a:t>
              </a:r>
            </a:p>
          </p:txBody>
        </p:sp>
        <p:grpSp>
          <p:nvGrpSpPr>
            <p:cNvPr id="11" name="Group 10">
              <a:extLst>
                <a:ext uri="{FF2B5EF4-FFF2-40B4-BE49-F238E27FC236}">
                  <a16:creationId xmlns:a16="http://schemas.microsoft.com/office/drawing/2014/main" id="{61EF5F5D-6258-7240-93B6-D71C94EB895F}"/>
                </a:ext>
              </a:extLst>
            </p:cNvPr>
            <p:cNvGrpSpPr/>
            <p:nvPr/>
          </p:nvGrpSpPr>
          <p:grpSpPr>
            <a:xfrm>
              <a:off x="511109" y="365125"/>
              <a:ext cx="10852575" cy="5923492"/>
              <a:chOff x="669712" y="476197"/>
              <a:chExt cx="10852575" cy="5923492"/>
            </a:xfrm>
          </p:grpSpPr>
          <p:pic>
            <p:nvPicPr>
              <p:cNvPr id="6" name="Picture 5">
                <a:extLst>
                  <a:ext uri="{FF2B5EF4-FFF2-40B4-BE49-F238E27FC236}">
                    <a16:creationId xmlns:a16="http://schemas.microsoft.com/office/drawing/2014/main" id="{C982C672-AA6D-CD4D-BC0F-FCEE43941936}"/>
                  </a:ext>
                </a:extLst>
              </p:cNvPr>
              <p:cNvPicPr>
                <a:picLocks noChangeAspect="1"/>
              </p:cNvPicPr>
              <p:nvPr/>
            </p:nvPicPr>
            <p:blipFill>
              <a:blip r:embed="rId5"/>
              <a:srcRect/>
              <a:stretch/>
            </p:blipFill>
            <p:spPr>
              <a:xfrm>
                <a:off x="669712" y="1801842"/>
                <a:ext cx="10852575" cy="4597847"/>
              </a:xfrm>
              <a:prstGeom prst="rect">
                <a:avLst/>
              </a:prstGeom>
            </p:spPr>
          </p:pic>
          <p:grpSp>
            <p:nvGrpSpPr>
              <p:cNvPr id="9" name="Group 8">
                <a:extLst>
                  <a:ext uri="{FF2B5EF4-FFF2-40B4-BE49-F238E27FC236}">
                    <a16:creationId xmlns:a16="http://schemas.microsoft.com/office/drawing/2014/main" id="{9A63C7B5-119D-6244-8681-C68102ED7693}"/>
                  </a:ext>
                </a:extLst>
              </p:cNvPr>
              <p:cNvGrpSpPr/>
              <p:nvPr/>
            </p:nvGrpSpPr>
            <p:grpSpPr>
              <a:xfrm>
                <a:off x="8018887" y="476197"/>
                <a:ext cx="3281860" cy="3106929"/>
                <a:chOff x="8018887" y="231648"/>
                <a:chExt cx="3281860" cy="3106929"/>
              </a:xfrm>
            </p:grpSpPr>
            <p:pic>
              <p:nvPicPr>
                <p:cNvPr id="5" name="Picture 4" descr="A close up of a logo&#10;&#10;Description automatically generated">
                  <a:extLst>
                    <a:ext uri="{FF2B5EF4-FFF2-40B4-BE49-F238E27FC236}">
                      <a16:creationId xmlns:a16="http://schemas.microsoft.com/office/drawing/2014/main" id="{FAA61AFE-BCE6-1440-B6E7-B648EE9DF8F2}"/>
                    </a:ext>
                  </a:extLst>
                </p:cNvPr>
                <p:cNvPicPr>
                  <a:picLocks noChangeAspect="1"/>
                </p:cNvPicPr>
                <p:nvPr/>
              </p:nvPicPr>
              <p:blipFill>
                <a:blip r:embed="rId6"/>
                <a:stretch>
                  <a:fillRect/>
                </a:stretch>
              </p:blipFill>
              <p:spPr>
                <a:xfrm>
                  <a:off x="8018887" y="231648"/>
                  <a:ext cx="3103948" cy="2651289"/>
                </a:xfrm>
                <a:prstGeom prst="rect">
                  <a:avLst/>
                </a:prstGeom>
              </p:spPr>
            </p:pic>
            <p:sp>
              <p:nvSpPr>
                <p:cNvPr id="8" name="TextBox 7">
                  <a:extLst>
                    <a:ext uri="{FF2B5EF4-FFF2-40B4-BE49-F238E27FC236}">
                      <a16:creationId xmlns:a16="http://schemas.microsoft.com/office/drawing/2014/main" id="{EDC46CC4-068E-3445-859B-B1CF912A2826}"/>
                    </a:ext>
                  </a:extLst>
                </p:cNvPr>
                <p:cNvSpPr txBox="1"/>
                <p:nvPr/>
              </p:nvSpPr>
              <p:spPr>
                <a:xfrm>
                  <a:off x="8018887" y="2969245"/>
                  <a:ext cx="3281860" cy="369332"/>
                </a:xfrm>
                <a:prstGeom prst="rect">
                  <a:avLst/>
                </a:prstGeom>
                <a:noFill/>
              </p:spPr>
              <p:txBody>
                <a:bodyPr wrap="none" rtlCol="0">
                  <a:spAutoFit/>
                </a:bodyPr>
                <a:lstStyle/>
                <a:p>
                  <a:r>
                    <a:rPr lang="en-AU"/>
                    <a:t>Post-order: A, C, E, D, B, H, I, G, F</a:t>
                  </a:r>
                  <a:endParaRPr lang="en-US"/>
                </a:p>
              </p:txBody>
            </p:sp>
          </p:grpSp>
        </p:grpSp>
      </p:grpSp>
    </p:spTree>
    <p:extLst>
      <p:ext uri="{BB962C8B-B14F-4D97-AF65-F5344CB8AC3E}">
        <p14:creationId xmlns:p14="http://schemas.microsoft.com/office/powerpoint/2010/main" val="39135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DC3D-6DDE-5C48-8F3A-D5E35917E3D8}"/>
              </a:ext>
            </a:extLst>
          </p:cNvPr>
          <p:cNvSpPr>
            <a:spLocks noGrp="1"/>
          </p:cNvSpPr>
          <p:nvPr>
            <p:ph type="title"/>
          </p:nvPr>
        </p:nvSpPr>
        <p:spPr/>
        <p:txBody>
          <a:bodyPr/>
          <a:lstStyle/>
          <a:p>
            <a:r>
              <a:rPr lang="en-US"/>
              <a:t>Bytecode Generation</a:t>
            </a:r>
          </a:p>
        </p:txBody>
      </p:sp>
      <p:sp>
        <p:nvSpPr>
          <p:cNvPr id="3" name="Content Placeholder 2">
            <a:extLst>
              <a:ext uri="{FF2B5EF4-FFF2-40B4-BE49-F238E27FC236}">
                <a16:creationId xmlns:a16="http://schemas.microsoft.com/office/drawing/2014/main" id="{6148256F-BB9B-FC4D-9210-E4D5FC788366}"/>
              </a:ext>
            </a:extLst>
          </p:cNvPr>
          <p:cNvSpPr>
            <a:spLocks noGrp="1"/>
          </p:cNvSpPr>
          <p:nvPr>
            <p:ph idx="1"/>
          </p:nvPr>
        </p:nvSpPr>
        <p:spPr>
          <a:xfrm>
            <a:off x="523271" y="2881782"/>
            <a:ext cx="1614202" cy="2068170"/>
          </a:xfrm>
        </p:spPr>
        <p:txBody>
          <a:bodyPr>
            <a:normAutofit/>
          </a:bodyPr>
          <a:lstStyle/>
          <a:p>
            <a:pPr marL="0" indent="0">
              <a:buNone/>
            </a:pPr>
            <a:r>
              <a:rPr lang="en-US"/>
              <a:t>get a</a:t>
            </a:r>
          </a:p>
          <a:p>
            <a:pPr marL="0" indent="0">
              <a:buNone/>
            </a:pPr>
            <a:r>
              <a:rPr lang="en-US"/>
              <a:t>number 2</a:t>
            </a:r>
          </a:p>
          <a:p>
            <a:pPr marL="0" indent="0">
              <a:buNone/>
            </a:pPr>
            <a:r>
              <a:rPr lang="en-US" err="1"/>
              <a:t>mul</a:t>
            </a:r>
            <a:endParaRPr lang="en-US"/>
          </a:p>
          <a:p>
            <a:pPr marL="0" indent="0">
              <a:buNone/>
            </a:pPr>
            <a:endParaRPr lang="en-US"/>
          </a:p>
        </p:txBody>
      </p:sp>
      <p:pic>
        <p:nvPicPr>
          <p:cNvPr id="5" name="Picture 4" descr="A screenshot of a cell phone&#10;&#10;Description automatically generated">
            <a:extLst>
              <a:ext uri="{FF2B5EF4-FFF2-40B4-BE49-F238E27FC236}">
                <a16:creationId xmlns:a16="http://schemas.microsoft.com/office/drawing/2014/main" id="{CDEA56BC-D431-6F4D-B502-644A985E963F}"/>
              </a:ext>
            </a:extLst>
          </p:cNvPr>
          <p:cNvPicPr>
            <a:picLocks noChangeAspect="1"/>
          </p:cNvPicPr>
          <p:nvPr/>
        </p:nvPicPr>
        <p:blipFill>
          <a:blip r:embed="rId3"/>
          <a:stretch>
            <a:fillRect/>
          </a:stretch>
        </p:blipFill>
        <p:spPr>
          <a:xfrm>
            <a:off x="901878" y="2030882"/>
            <a:ext cx="2374900" cy="850900"/>
          </a:xfrm>
          <a:prstGeom prst="rect">
            <a:avLst/>
          </a:prstGeom>
        </p:spPr>
      </p:pic>
      <p:pic>
        <p:nvPicPr>
          <p:cNvPr id="12" name="Picture 11" descr="A close up of a sign&#10;&#10;Description automatically generated">
            <a:extLst>
              <a:ext uri="{FF2B5EF4-FFF2-40B4-BE49-F238E27FC236}">
                <a16:creationId xmlns:a16="http://schemas.microsoft.com/office/drawing/2014/main" id="{CDADA1B7-8E9B-6B47-9592-4E4306252670}"/>
              </a:ext>
            </a:extLst>
          </p:cNvPr>
          <p:cNvPicPr>
            <a:picLocks noChangeAspect="1"/>
          </p:cNvPicPr>
          <p:nvPr/>
        </p:nvPicPr>
        <p:blipFill>
          <a:blip r:embed="rId4"/>
          <a:stretch>
            <a:fillRect/>
          </a:stretch>
        </p:blipFill>
        <p:spPr>
          <a:xfrm>
            <a:off x="7548563" y="2030882"/>
            <a:ext cx="3797300" cy="2070100"/>
          </a:xfrm>
          <a:prstGeom prst="rect">
            <a:avLst/>
          </a:prstGeom>
        </p:spPr>
      </p:pic>
      <p:cxnSp>
        <p:nvCxnSpPr>
          <p:cNvPr id="7" name="Straight Connector 6">
            <a:extLst>
              <a:ext uri="{FF2B5EF4-FFF2-40B4-BE49-F238E27FC236}">
                <a16:creationId xmlns:a16="http://schemas.microsoft.com/office/drawing/2014/main" id="{4BAEDC84-2D89-364A-946F-EF57009EEEB9}"/>
              </a:ext>
            </a:extLst>
          </p:cNvPr>
          <p:cNvCxnSpPr>
            <a:cxnSpLocks/>
          </p:cNvCxnSpPr>
          <p:nvPr/>
        </p:nvCxnSpPr>
        <p:spPr>
          <a:xfrm>
            <a:off x="4960430" y="1865055"/>
            <a:ext cx="0" cy="47136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F55326B1-E012-A948-87CA-9866A8FD34A6}"/>
              </a:ext>
            </a:extLst>
          </p:cNvPr>
          <p:cNvSpPr txBox="1">
            <a:spLocks/>
          </p:cNvSpPr>
          <p:nvPr/>
        </p:nvSpPr>
        <p:spPr>
          <a:xfrm>
            <a:off x="2144487" y="2881782"/>
            <a:ext cx="2498952" cy="2068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a:solidFill>
                  <a:schemeClr val="bg1">
                    <a:lumMod val="85000"/>
                  </a:schemeClr>
                </a:solidFill>
              </a:rPr>
              <a:t>0x1b 0x00 0x00</a:t>
            </a:r>
          </a:p>
          <a:p>
            <a:pPr marL="0" indent="0">
              <a:buFont typeface="Arial" panose="020B0604020202020204" pitchFamily="34" charset="0"/>
              <a:buNone/>
            </a:pPr>
            <a:r>
              <a:rPr lang="en-AU">
                <a:solidFill>
                  <a:schemeClr val="bg1">
                    <a:lumMod val="85000"/>
                  </a:schemeClr>
                </a:solidFill>
              </a:rPr>
              <a:t>0x01 0x02 0x00</a:t>
            </a:r>
          </a:p>
          <a:p>
            <a:pPr marL="0" indent="0">
              <a:buFont typeface="Arial" panose="020B0604020202020204" pitchFamily="34" charset="0"/>
              <a:buNone/>
            </a:pPr>
            <a:r>
              <a:rPr lang="en-AU">
                <a:solidFill>
                  <a:schemeClr val="bg1">
                    <a:lumMod val="85000"/>
                  </a:schemeClr>
                </a:solidFill>
              </a:rPr>
              <a:t>0x04</a:t>
            </a:r>
          </a:p>
        </p:txBody>
      </p:sp>
      <p:pic>
        <p:nvPicPr>
          <p:cNvPr id="17" name="Picture 16">
            <a:extLst>
              <a:ext uri="{FF2B5EF4-FFF2-40B4-BE49-F238E27FC236}">
                <a16:creationId xmlns:a16="http://schemas.microsoft.com/office/drawing/2014/main" id="{A8225BB2-7682-1143-B136-569C97C14386}"/>
              </a:ext>
            </a:extLst>
          </p:cNvPr>
          <p:cNvPicPr>
            <a:picLocks noChangeAspect="1"/>
          </p:cNvPicPr>
          <p:nvPr/>
        </p:nvPicPr>
        <p:blipFill>
          <a:blip r:embed="rId5"/>
          <a:srcRect/>
          <a:stretch/>
        </p:blipFill>
        <p:spPr>
          <a:xfrm>
            <a:off x="481526" y="5057451"/>
            <a:ext cx="2533523" cy="1182310"/>
          </a:xfrm>
          <a:prstGeom prst="rect">
            <a:avLst/>
          </a:prstGeom>
        </p:spPr>
      </p:pic>
      <p:sp>
        <p:nvSpPr>
          <p:cNvPr id="18" name="TextBox 17">
            <a:extLst>
              <a:ext uri="{FF2B5EF4-FFF2-40B4-BE49-F238E27FC236}">
                <a16:creationId xmlns:a16="http://schemas.microsoft.com/office/drawing/2014/main" id="{696A1BF7-53BB-EE42-B781-FB9CC74ABE6C}"/>
              </a:ext>
            </a:extLst>
          </p:cNvPr>
          <p:cNvSpPr txBox="1"/>
          <p:nvPr/>
        </p:nvSpPr>
        <p:spPr>
          <a:xfrm>
            <a:off x="838200" y="1691749"/>
            <a:ext cx="3605069" cy="369332"/>
          </a:xfrm>
          <a:prstGeom prst="rect">
            <a:avLst/>
          </a:prstGeom>
          <a:noFill/>
        </p:spPr>
        <p:txBody>
          <a:bodyPr wrap="square" rtlCol="0">
            <a:spAutoFit/>
          </a:bodyPr>
          <a:lstStyle/>
          <a:p>
            <a:r>
              <a:rPr lang="en-US" b="1"/>
              <a:t>bytecode code of math arithmetic</a:t>
            </a:r>
          </a:p>
        </p:txBody>
      </p:sp>
      <p:sp>
        <p:nvSpPr>
          <p:cNvPr id="19" name="TextBox 18">
            <a:extLst>
              <a:ext uri="{FF2B5EF4-FFF2-40B4-BE49-F238E27FC236}">
                <a16:creationId xmlns:a16="http://schemas.microsoft.com/office/drawing/2014/main" id="{B9C7EBF3-10BF-CB4E-B237-A080E7F80921}"/>
              </a:ext>
            </a:extLst>
          </p:cNvPr>
          <p:cNvSpPr txBox="1"/>
          <p:nvPr/>
        </p:nvSpPr>
        <p:spPr>
          <a:xfrm>
            <a:off x="7748728" y="1691749"/>
            <a:ext cx="2454583" cy="369332"/>
          </a:xfrm>
          <a:prstGeom prst="rect">
            <a:avLst/>
          </a:prstGeom>
          <a:noFill/>
        </p:spPr>
        <p:txBody>
          <a:bodyPr wrap="none" rtlCol="0">
            <a:spAutoFit/>
          </a:bodyPr>
          <a:lstStyle/>
          <a:p>
            <a:r>
              <a:rPr lang="en-US" b="1" err="1"/>
              <a:t>byrecode</a:t>
            </a:r>
            <a:r>
              <a:rPr lang="en-US" b="1"/>
              <a:t> code of if-else</a:t>
            </a:r>
          </a:p>
        </p:txBody>
      </p:sp>
      <p:grpSp>
        <p:nvGrpSpPr>
          <p:cNvPr id="23" name="Group 22">
            <a:extLst>
              <a:ext uri="{FF2B5EF4-FFF2-40B4-BE49-F238E27FC236}">
                <a16:creationId xmlns:a16="http://schemas.microsoft.com/office/drawing/2014/main" id="{FE5FE391-7B54-2647-8C75-58A578A8FB42}"/>
              </a:ext>
            </a:extLst>
          </p:cNvPr>
          <p:cNvGrpSpPr/>
          <p:nvPr/>
        </p:nvGrpSpPr>
        <p:grpSpPr>
          <a:xfrm>
            <a:off x="5428325" y="2506662"/>
            <a:ext cx="2981193" cy="4351338"/>
            <a:chOff x="5428325" y="2506662"/>
            <a:chExt cx="2981193" cy="4351338"/>
          </a:xfrm>
        </p:grpSpPr>
        <p:sp>
          <p:nvSpPr>
            <p:cNvPr id="10" name="Rectangle 9">
              <a:extLst>
                <a:ext uri="{FF2B5EF4-FFF2-40B4-BE49-F238E27FC236}">
                  <a16:creationId xmlns:a16="http://schemas.microsoft.com/office/drawing/2014/main" id="{44C8E98B-2DDC-C348-942C-46056D22DAAE}"/>
                </a:ext>
              </a:extLst>
            </p:cNvPr>
            <p:cNvSpPr/>
            <p:nvPr/>
          </p:nvSpPr>
          <p:spPr>
            <a:xfrm>
              <a:off x="5428325" y="5648606"/>
              <a:ext cx="1569492" cy="654264"/>
            </a:xfrm>
            <a:prstGeom prst="rect">
              <a:avLst/>
            </a:prstGeom>
            <a:solidFill>
              <a:schemeClr val="accent2">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4E519A-B69E-2E40-B95C-8ED6573FD246}"/>
                </a:ext>
              </a:extLst>
            </p:cNvPr>
            <p:cNvSpPr/>
            <p:nvPr/>
          </p:nvSpPr>
          <p:spPr>
            <a:xfrm>
              <a:off x="5428325" y="3765430"/>
              <a:ext cx="1569492" cy="1292021"/>
            </a:xfrm>
            <a:prstGeom prst="rect">
              <a:avLst/>
            </a:prstGeom>
            <a:solidFill>
              <a:schemeClr val="accent6">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47212AF-5EA5-0448-AD7D-33830EA7C68F}"/>
                </a:ext>
              </a:extLst>
            </p:cNvPr>
            <p:cNvSpPr txBox="1">
              <a:spLocks/>
            </p:cNvSpPr>
            <p:nvPr/>
          </p:nvSpPr>
          <p:spPr>
            <a:xfrm>
              <a:off x="5538644" y="2506662"/>
              <a:ext cx="2796654" cy="43513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get a </a:t>
              </a:r>
            </a:p>
            <a:p>
              <a:pPr marL="0" indent="0">
                <a:buNone/>
              </a:pPr>
              <a:r>
                <a:rPr lang="en-US"/>
                <a:t>number 5</a:t>
              </a:r>
            </a:p>
            <a:p>
              <a:pPr marL="0" indent="0">
                <a:buNone/>
              </a:pPr>
              <a:r>
                <a:rPr lang="en-US" err="1"/>
                <a:t>cmpl</a:t>
              </a:r>
              <a:endParaRPr lang="en-US"/>
            </a:p>
            <a:p>
              <a:pPr marL="0" indent="0">
                <a:buNone/>
              </a:pPr>
              <a:r>
                <a:rPr lang="en-US">
                  <a:solidFill>
                    <a:srgbClr val="00B0F0"/>
                  </a:solidFill>
                </a:rPr>
                <a:t>JUMPNZ L0_0 </a:t>
              </a:r>
            </a:p>
            <a:p>
              <a:pPr marL="0" indent="0">
                <a:buNone/>
              </a:pPr>
              <a:r>
                <a:rPr lang="en-US"/>
                <a:t>get a</a:t>
              </a:r>
            </a:p>
            <a:p>
              <a:pPr marL="0" indent="0">
                <a:buNone/>
              </a:pPr>
              <a:r>
                <a:rPr lang="en-US"/>
                <a:t>number 2 </a:t>
              </a:r>
            </a:p>
            <a:p>
              <a:pPr marL="0" indent="0">
                <a:buNone/>
              </a:pPr>
              <a:r>
                <a:rPr lang="en-US" err="1"/>
                <a:t>mul</a:t>
              </a:r>
              <a:endParaRPr lang="en-US"/>
            </a:p>
            <a:p>
              <a:pPr marL="0" indent="0">
                <a:buNone/>
              </a:pPr>
              <a:r>
                <a:rPr lang="en-US"/>
                <a:t>print</a:t>
              </a:r>
            </a:p>
            <a:p>
              <a:pPr marL="0" indent="0">
                <a:buNone/>
              </a:pPr>
              <a:r>
                <a:rPr lang="en-US">
                  <a:solidFill>
                    <a:schemeClr val="accent2">
                      <a:lumMod val="75000"/>
                    </a:schemeClr>
                  </a:solidFill>
                </a:rPr>
                <a:t>JUMP L1_1</a:t>
              </a:r>
            </a:p>
            <a:p>
              <a:pPr marL="0" indent="0">
                <a:buNone/>
              </a:pPr>
              <a:r>
                <a:rPr lang="en-US">
                  <a:solidFill>
                    <a:srgbClr val="00B0F0"/>
                  </a:solidFill>
                </a:rPr>
                <a:t>L0_0</a:t>
              </a:r>
            </a:p>
            <a:p>
              <a:pPr marL="0" indent="0">
                <a:buNone/>
              </a:pPr>
              <a:r>
                <a:rPr lang="en-US"/>
                <a:t>get a</a:t>
              </a:r>
            </a:p>
            <a:p>
              <a:pPr marL="0" indent="0">
                <a:buNone/>
              </a:pPr>
              <a:r>
                <a:rPr lang="en-US"/>
                <a:t>print</a:t>
              </a:r>
            </a:p>
            <a:p>
              <a:pPr marL="0" indent="0">
                <a:buNone/>
              </a:pPr>
              <a:r>
                <a:rPr lang="en-US">
                  <a:solidFill>
                    <a:schemeClr val="accent2">
                      <a:lumMod val="75000"/>
                    </a:schemeClr>
                  </a:solidFill>
                </a:rPr>
                <a:t>L1_1</a:t>
              </a:r>
            </a:p>
          </p:txBody>
        </p:sp>
        <p:sp>
          <p:nvSpPr>
            <p:cNvPr id="20" name="TextBox 19">
              <a:extLst>
                <a:ext uri="{FF2B5EF4-FFF2-40B4-BE49-F238E27FC236}">
                  <a16:creationId xmlns:a16="http://schemas.microsoft.com/office/drawing/2014/main" id="{BEBC129A-4A88-1E44-AC03-DEA9E4CFD2D2}"/>
                </a:ext>
              </a:extLst>
            </p:cNvPr>
            <p:cNvSpPr txBox="1"/>
            <p:nvPr/>
          </p:nvSpPr>
          <p:spPr>
            <a:xfrm>
              <a:off x="7108136" y="4312999"/>
              <a:ext cx="1281185" cy="369332"/>
            </a:xfrm>
            <a:prstGeom prst="rect">
              <a:avLst/>
            </a:prstGeom>
            <a:noFill/>
          </p:spPr>
          <p:txBody>
            <a:bodyPr wrap="none" rtlCol="0">
              <a:spAutoFit/>
            </a:bodyPr>
            <a:lstStyle/>
            <a:p>
              <a:r>
                <a:rPr lang="en-US">
                  <a:solidFill>
                    <a:schemeClr val="accent6">
                      <a:lumMod val="75000"/>
                    </a:schemeClr>
                  </a:solidFill>
                </a:rPr>
                <a:t>true branch</a:t>
              </a:r>
            </a:p>
          </p:txBody>
        </p:sp>
        <p:sp>
          <p:nvSpPr>
            <p:cNvPr id="21" name="TextBox 20">
              <a:extLst>
                <a:ext uri="{FF2B5EF4-FFF2-40B4-BE49-F238E27FC236}">
                  <a16:creationId xmlns:a16="http://schemas.microsoft.com/office/drawing/2014/main" id="{F3B07D00-52B5-854E-B75B-CB71D0DAF317}"/>
                </a:ext>
              </a:extLst>
            </p:cNvPr>
            <p:cNvSpPr txBox="1"/>
            <p:nvPr/>
          </p:nvSpPr>
          <p:spPr>
            <a:xfrm>
              <a:off x="7087938" y="5791072"/>
              <a:ext cx="1321580" cy="369332"/>
            </a:xfrm>
            <a:prstGeom prst="rect">
              <a:avLst/>
            </a:prstGeom>
            <a:noFill/>
          </p:spPr>
          <p:txBody>
            <a:bodyPr wrap="none" rtlCol="0">
              <a:spAutoFit/>
            </a:bodyPr>
            <a:lstStyle/>
            <a:p>
              <a:r>
                <a:rPr lang="en-US">
                  <a:solidFill>
                    <a:schemeClr val="accent2">
                      <a:lumMod val="75000"/>
                    </a:schemeClr>
                  </a:solidFill>
                </a:rPr>
                <a:t>false branch</a:t>
              </a:r>
            </a:p>
          </p:txBody>
        </p:sp>
      </p:grpSp>
    </p:spTree>
    <p:extLst>
      <p:ext uri="{BB962C8B-B14F-4D97-AF65-F5344CB8AC3E}">
        <p14:creationId xmlns:p14="http://schemas.microsoft.com/office/powerpoint/2010/main" val="3702770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14</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Skoolbot: Visual Programming Environment for 3D Printed Robots</vt:lpstr>
      <vt:lpstr>Background </vt:lpstr>
      <vt:lpstr>Objectives</vt:lpstr>
      <vt:lpstr>Motivation </vt:lpstr>
      <vt:lpstr>Related work </vt:lpstr>
      <vt:lpstr>Implementation(abstract)</vt:lpstr>
      <vt:lpstr>Blocks to Intermediate representation (JSON)</vt:lpstr>
      <vt:lpstr>Type Inference</vt:lpstr>
      <vt:lpstr>Bytecode Generation</vt:lpstr>
      <vt:lpstr>Bytecode Generation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 – Escape from the Darkness</vt:lpstr>
      <vt:lpstr>Discussion and Evaluation</vt:lpstr>
      <vt:lpstr>Conclusion and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Skoolbot: Visual Programming Environment for 3D Printed Robots</dc:title>
  <dc:creator>Yuan Ling</dc:creator>
  <cp:revision>2</cp:revision>
  <dcterms:created xsi:type="dcterms:W3CDTF">2019-06-13T10:34:37Z</dcterms:created>
  <dcterms:modified xsi:type="dcterms:W3CDTF">2019-06-23T21:47:12Z</dcterms:modified>
</cp:coreProperties>
</file>